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8" r:id="rId4"/>
    <p:sldId id="269" r:id="rId5"/>
    <p:sldId id="262" r:id="rId6"/>
    <p:sldId id="270" r:id="rId7"/>
    <p:sldId id="271" r:id="rId8"/>
    <p:sldId id="272" r:id="rId9"/>
    <p:sldId id="273" r:id="rId10"/>
    <p:sldId id="27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7" d="100"/>
          <a:sy n="97" d="100"/>
        </p:scale>
        <p:origin x="517"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BC9A9ED-2B26-4D94-89C2-68CF3C919109}"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30A17A-33BB-4A39-AEF4-9033EC93919C}" type="slidenum">
              <a:rPr lang="en-US" smtClean="0"/>
              <a:t>‹#›</a:t>
            </a:fld>
            <a:endParaRPr lang="en-US"/>
          </a:p>
        </p:txBody>
      </p:sp>
    </p:spTree>
    <p:extLst>
      <p:ext uri="{BB962C8B-B14F-4D97-AF65-F5344CB8AC3E}">
        <p14:creationId xmlns:p14="http://schemas.microsoft.com/office/powerpoint/2010/main" val="4284888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C9A9ED-2B26-4D94-89C2-68CF3C919109}"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30A17A-33BB-4A39-AEF4-9033EC93919C}" type="slidenum">
              <a:rPr lang="en-US" smtClean="0"/>
              <a:t>‹#›</a:t>
            </a:fld>
            <a:endParaRPr lang="en-US"/>
          </a:p>
        </p:txBody>
      </p:sp>
    </p:spTree>
    <p:extLst>
      <p:ext uri="{BB962C8B-B14F-4D97-AF65-F5344CB8AC3E}">
        <p14:creationId xmlns:p14="http://schemas.microsoft.com/office/powerpoint/2010/main" val="247070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C9A9ED-2B26-4D94-89C2-68CF3C919109}"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30A17A-33BB-4A39-AEF4-9033EC93919C}" type="slidenum">
              <a:rPr lang="en-US" smtClean="0"/>
              <a:t>‹#›</a:t>
            </a:fld>
            <a:endParaRPr lang="en-US"/>
          </a:p>
        </p:txBody>
      </p:sp>
    </p:spTree>
    <p:extLst>
      <p:ext uri="{BB962C8B-B14F-4D97-AF65-F5344CB8AC3E}">
        <p14:creationId xmlns:p14="http://schemas.microsoft.com/office/powerpoint/2010/main" val="2316373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C9A9ED-2B26-4D94-89C2-68CF3C919109}"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30A17A-33BB-4A39-AEF4-9033EC93919C}" type="slidenum">
              <a:rPr lang="en-US" smtClean="0"/>
              <a:t>‹#›</a:t>
            </a:fld>
            <a:endParaRPr lang="en-US"/>
          </a:p>
        </p:txBody>
      </p:sp>
    </p:spTree>
    <p:extLst>
      <p:ext uri="{BB962C8B-B14F-4D97-AF65-F5344CB8AC3E}">
        <p14:creationId xmlns:p14="http://schemas.microsoft.com/office/powerpoint/2010/main" val="3373204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C9A9ED-2B26-4D94-89C2-68CF3C919109}"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30A17A-33BB-4A39-AEF4-9033EC93919C}" type="slidenum">
              <a:rPr lang="en-US" smtClean="0"/>
              <a:t>‹#›</a:t>
            </a:fld>
            <a:endParaRPr lang="en-US"/>
          </a:p>
        </p:txBody>
      </p:sp>
    </p:spTree>
    <p:extLst>
      <p:ext uri="{BB962C8B-B14F-4D97-AF65-F5344CB8AC3E}">
        <p14:creationId xmlns:p14="http://schemas.microsoft.com/office/powerpoint/2010/main" val="2901259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C9A9ED-2B26-4D94-89C2-68CF3C919109}"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30A17A-33BB-4A39-AEF4-9033EC93919C}" type="slidenum">
              <a:rPr lang="en-US" smtClean="0"/>
              <a:t>‹#›</a:t>
            </a:fld>
            <a:endParaRPr lang="en-US"/>
          </a:p>
        </p:txBody>
      </p:sp>
    </p:spTree>
    <p:extLst>
      <p:ext uri="{BB962C8B-B14F-4D97-AF65-F5344CB8AC3E}">
        <p14:creationId xmlns:p14="http://schemas.microsoft.com/office/powerpoint/2010/main" val="2112134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C9A9ED-2B26-4D94-89C2-68CF3C919109}" type="datetimeFigureOut">
              <a:rPr lang="en-US" smtClean="0"/>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30A17A-33BB-4A39-AEF4-9033EC93919C}" type="slidenum">
              <a:rPr lang="en-US" smtClean="0"/>
              <a:t>‹#›</a:t>
            </a:fld>
            <a:endParaRPr lang="en-US"/>
          </a:p>
        </p:txBody>
      </p:sp>
    </p:spTree>
    <p:extLst>
      <p:ext uri="{BB962C8B-B14F-4D97-AF65-F5344CB8AC3E}">
        <p14:creationId xmlns:p14="http://schemas.microsoft.com/office/powerpoint/2010/main" val="2951849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BC9A9ED-2B26-4D94-89C2-68CF3C919109}" type="datetimeFigureOut">
              <a:rPr lang="en-US" smtClean="0"/>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30A17A-33BB-4A39-AEF4-9033EC93919C}" type="slidenum">
              <a:rPr lang="en-US" smtClean="0"/>
              <a:t>‹#›</a:t>
            </a:fld>
            <a:endParaRPr lang="en-US"/>
          </a:p>
        </p:txBody>
      </p:sp>
    </p:spTree>
    <p:extLst>
      <p:ext uri="{BB962C8B-B14F-4D97-AF65-F5344CB8AC3E}">
        <p14:creationId xmlns:p14="http://schemas.microsoft.com/office/powerpoint/2010/main" val="322381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9A9ED-2B26-4D94-89C2-68CF3C919109}" type="datetimeFigureOut">
              <a:rPr lang="en-US" smtClean="0"/>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30A17A-33BB-4A39-AEF4-9033EC93919C}" type="slidenum">
              <a:rPr lang="en-US" smtClean="0"/>
              <a:t>‹#›</a:t>
            </a:fld>
            <a:endParaRPr lang="en-US"/>
          </a:p>
        </p:txBody>
      </p:sp>
    </p:spTree>
    <p:extLst>
      <p:ext uri="{BB962C8B-B14F-4D97-AF65-F5344CB8AC3E}">
        <p14:creationId xmlns:p14="http://schemas.microsoft.com/office/powerpoint/2010/main" val="583669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C9A9ED-2B26-4D94-89C2-68CF3C919109}"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30A17A-33BB-4A39-AEF4-9033EC93919C}" type="slidenum">
              <a:rPr lang="en-US" smtClean="0"/>
              <a:t>‹#›</a:t>
            </a:fld>
            <a:endParaRPr lang="en-US"/>
          </a:p>
        </p:txBody>
      </p:sp>
    </p:spTree>
    <p:extLst>
      <p:ext uri="{BB962C8B-B14F-4D97-AF65-F5344CB8AC3E}">
        <p14:creationId xmlns:p14="http://schemas.microsoft.com/office/powerpoint/2010/main" val="3276265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C9A9ED-2B26-4D94-89C2-68CF3C919109}"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30A17A-33BB-4A39-AEF4-9033EC93919C}" type="slidenum">
              <a:rPr lang="en-US" smtClean="0"/>
              <a:t>‹#›</a:t>
            </a:fld>
            <a:endParaRPr lang="en-US"/>
          </a:p>
        </p:txBody>
      </p:sp>
    </p:spTree>
    <p:extLst>
      <p:ext uri="{BB962C8B-B14F-4D97-AF65-F5344CB8AC3E}">
        <p14:creationId xmlns:p14="http://schemas.microsoft.com/office/powerpoint/2010/main" val="4253813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9A9ED-2B26-4D94-89C2-68CF3C919109}" type="datetimeFigureOut">
              <a:rPr lang="en-US" smtClean="0"/>
              <a:t>12/2/2020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0A17A-33BB-4A39-AEF4-9033EC93919C}" type="slidenum">
              <a:rPr lang="en-US" smtClean="0"/>
              <a:t>‹#›</a:t>
            </a:fld>
            <a:endParaRPr lang="en-US"/>
          </a:p>
        </p:txBody>
      </p:sp>
    </p:spTree>
    <p:extLst>
      <p:ext uri="{BB962C8B-B14F-4D97-AF65-F5344CB8AC3E}">
        <p14:creationId xmlns:p14="http://schemas.microsoft.com/office/powerpoint/2010/main" val="461227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3.png"/><Relationship Id="rId3" Type="http://schemas.openxmlformats.org/officeDocument/2006/relationships/image" Target="../media/image54.png"/><Relationship Id="rId7" Type="http://schemas.openxmlformats.org/officeDocument/2006/relationships/image" Target="../media/image82.png"/><Relationship Id="rId2" Type="http://schemas.openxmlformats.org/officeDocument/2006/relationships/image" Target="../media/image80.png"/><Relationship Id="rId1" Type="http://schemas.openxmlformats.org/officeDocument/2006/relationships/slideLayout" Target="../slideLayouts/slideLayout2.xml"/><Relationship Id="rId6" Type="http://schemas.openxmlformats.org/officeDocument/2006/relationships/image" Target="../media/image81.png"/><Relationship Id="rId11" Type="http://schemas.openxmlformats.org/officeDocument/2006/relationships/image" Target="../media/image85.png"/><Relationship Id="rId5" Type="http://schemas.openxmlformats.org/officeDocument/2006/relationships/image" Target="../media/image800.png"/><Relationship Id="rId10" Type="http://schemas.openxmlformats.org/officeDocument/2006/relationships/image" Target="../media/image84.png"/><Relationship Id="rId9" Type="http://schemas.openxmlformats.org/officeDocument/2006/relationships/image" Target="../media/image830.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slide" Target="slide8.xml"/></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5.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media/image22.png"/><Relationship Id="rId10" Type="http://schemas.openxmlformats.org/officeDocument/2006/relationships/image" Target="../media/image27.png"/><Relationship Id="rId4" Type="http://schemas.openxmlformats.org/officeDocument/2006/relationships/image" Target="../media/image21.png"/><Relationship Id="rId9" Type="http://schemas.openxmlformats.org/officeDocument/2006/relationships/image" Target="../media/image26.png"/></Relationships>
</file>

<file path=ppt/slides/_rels/slide6.xml.rels><?xml version="1.0" encoding="UTF-8" standalone="yes"?>
<Relationships xmlns="http://schemas.openxmlformats.org/package/2006/relationships"><Relationship Id="rId8" Type="http://schemas.openxmlformats.org/officeDocument/2006/relationships/image" Target="../media/image35.png"/><Relationship Id="rId13" Type="http://schemas.openxmlformats.org/officeDocument/2006/relationships/image" Target="../media/image40.png"/><Relationship Id="rId3" Type="http://schemas.openxmlformats.org/officeDocument/2006/relationships/image" Target="../media/image30.png"/><Relationship Id="rId7" Type="http://schemas.openxmlformats.org/officeDocument/2006/relationships/image" Target="../media/image34.png"/><Relationship Id="rId12" Type="http://schemas.openxmlformats.org/officeDocument/2006/relationships/image" Target="../media/image39.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33.png"/><Relationship Id="rId11" Type="http://schemas.openxmlformats.org/officeDocument/2006/relationships/image" Target="../media/image38.png"/><Relationship Id="rId5" Type="http://schemas.openxmlformats.org/officeDocument/2006/relationships/image" Target="../media/image32.png"/><Relationship Id="rId10" Type="http://schemas.openxmlformats.org/officeDocument/2006/relationships/image" Target="../media/image37.png"/><Relationship Id="rId4" Type="http://schemas.openxmlformats.org/officeDocument/2006/relationships/image" Target="../media/image31.png"/><Relationship Id="rId9" Type="http://schemas.openxmlformats.org/officeDocument/2006/relationships/image" Target="../media/image36.png"/><Relationship Id="rId14" Type="http://schemas.openxmlformats.org/officeDocument/2006/relationships/image" Target="../media/image41.png"/></Relationships>
</file>

<file path=ppt/slides/_rels/slide7.xml.rels><?xml version="1.0" encoding="UTF-8" standalone="yes"?>
<Relationships xmlns="http://schemas.openxmlformats.org/package/2006/relationships"><Relationship Id="rId8" Type="http://schemas.openxmlformats.org/officeDocument/2006/relationships/image" Target="../media/image47.png"/><Relationship Id="rId13" Type="http://schemas.openxmlformats.org/officeDocument/2006/relationships/image" Target="../media/image52.png"/><Relationship Id="rId3" Type="http://schemas.openxmlformats.org/officeDocument/2006/relationships/image" Target="../media/image42.png"/><Relationship Id="rId7" Type="http://schemas.openxmlformats.org/officeDocument/2006/relationships/image" Target="../media/image46.png"/><Relationship Id="rId12" Type="http://schemas.openxmlformats.org/officeDocument/2006/relationships/image" Target="../media/image51.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45.png"/><Relationship Id="rId11" Type="http://schemas.openxmlformats.org/officeDocument/2006/relationships/image" Target="../media/image50.png"/><Relationship Id="rId5" Type="http://schemas.openxmlformats.org/officeDocument/2006/relationships/image" Target="../media/image44.png"/><Relationship Id="rId10" Type="http://schemas.openxmlformats.org/officeDocument/2006/relationships/image" Target="../media/image49.png"/><Relationship Id="rId4" Type="http://schemas.openxmlformats.org/officeDocument/2006/relationships/image" Target="../media/image43.png"/><Relationship Id="rId9" Type="http://schemas.openxmlformats.org/officeDocument/2006/relationships/image" Target="../media/image48.png"/><Relationship Id="rId14" Type="http://schemas.openxmlformats.org/officeDocument/2006/relationships/image" Target="../media/image53.png"/></Relationships>
</file>

<file path=ppt/slides/_rels/slide8.xml.rels><?xml version="1.0" encoding="UTF-8" standalone="yes"?>
<Relationships xmlns="http://schemas.openxmlformats.org/package/2006/relationships"><Relationship Id="rId8" Type="http://schemas.openxmlformats.org/officeDocument/2006/relationships/image" Target="../media/image60.png"/><Relationship Id="rId13" Type="http://schemas.openxmlformats.org/officeDocument/2006/relationships/image" Target="../media/image65.png"/><Relationship Id="rId3" Type="http://schemas.openxmlformats.org/officeDocument/2006/relationships/image" Target="../media/image55.png"/><Relationship Id="rId7" Type="http://schemas.openxmlformats.org/officeDocument/2006/relationships/image" Target="../media/image59.png"/><Relationship Id="rId12" Type="http://schemas.openxmlformats.org/officeDocument/2006/relationships/image" Target="../media/image64.png"/><Relationship Id="rId2" Type="http://schemas.openxmlformats.org/officeDocument/2006/relationships/image" Target="../media/image54.png"/><Relationship Id="rId1" Type="http://schemas.openxmlformats.org/officeDocument/2006/relationships/slideLayout" Target="../slideLayouts/slideLayout2.xml"/><Relationship Id="rId6" Type="http://schemas.openxmlformats.org/officeDocument/2006/relationships/image" Target="../media/image58.png"/><Relationship Id="rId11" Type="http://schemas.openxmlformats.org/officeDocument/2006/relationships/image" Target="../media/image63.png"/><Relationship Id="rId5" Type="http://schemas.openxmlformats.org/officeDocument/2006/relationships/image" Target="../media/image57.png"/><Relationship Id="rId15" Type="http://schemas.openxmlformats.org/officeDocument/2006/relationships/image" Target="../media/image67.png"/><Relationship Id="rId10" Type="http://schemas.openxmlformats.org/officeDocument/2006/relationships/image" Target="../media/image62.png"/><Relationship Id="rId4" Type="http://schemas.openxmlformats.org/officeDocument/2006/relationships/image" Target="../media/image56.png"/><Relationship Id="rId9" Type="http://schemas.openxmlformats.org/officeDocument/2006/relationships/image" Target="../media/image61.png"/><Relationship Id="rId14" Type="http://schemas.openxmlformats.org/officeDocument/2006/relationships/image" Target="../media/image66.png"/></Relationships>
</file>

<file path=ppt/slides/_rels/slide9.xml.rels><?xml version="1.0" encoding="UTF-8" standalone="yes"?>
<Relationships xmlns="http://schemas.openxmlformats.org/package/2006/relationships"><Relationship Id="rId8" Type="http://schemas.openxmlformats.org/officeDocument/2006/relationships/image" Target="../media/image73.png"/><Relationship Id="rId13" Type="http://schemas.openxmlformats.org/officeDocument/2006/relationships/image" Target="../media/image78.png"/><Relationship Id="rId3" Type="http://schemas.openxmlformats.org/officeDocument/2006/relationships/image" Target="../media/image54.png"/><Relationship Id="rId7" Type="http://schemas.openxmlformats.org/officeDocument/2006/relationships/image" Target="../media/image72.png"/><Relationship Id="rId12" Type="http://schemas.openxmlformats.org/officeDocument/2006/relationships/image" Target="../media/image77.png"/><Relationship Id="rId2" Type="http://schemas.openxmlformats.org/officeDocument/2006/relationships/image" Target="../media/image68.png"/><Relationship Id="rId1" Type="http://schemas.openxmlformats.org/officeDocument/2006/relationships/slideLayout" Target="../slideLayouts/slideLayout2.xml"/><Relationship Id="rId6" Type="http://schemas.openxmlformats.org/officeDocument/2006/relationships/image" Target="../media/image71.png"/><Relationship Id="rId11" Type="http://schemas.openxmlformats.org/officeDocument/2006/relationships/image" Target="../media/image76.png"/><Relationship Id="rId5" Type="http://schemas.openxmlformats.org/officeDocument/2006/relationships/image" Target="../media/image70.png"/><Relationship Id="rId10" Type="http://schemas.openxmlformats.org/officeDocument/2006/relationships/image" Target="../media/image75.png"/><Relationship Id="rId4" Type="http://schemas.openxmlformats.org/officeDocument/2006/relationships/image" Target="../media/image69.png"/><Relationship Id="rId9" Type="http://schemas.openxmlformats.org/officeDocument/2006/relationships/image" Target="../media/image74.png"/><Relationship Id="rId14" Type="http://schemas.openxmlformats.org/officeDocument/2006/relationships/image" Target="../media/image7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Uniform Circular Motion</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62993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7408874" y="2162269"/>
            <a:ext cx="3657600" cy="3657600"/>
            <a:chOff x="7408874" y="2162269"/>
            <a:chExt cx="3657600" cy="3657600"/>
          </a:xfrm>
        </p:grpSpPr>
        <mc:AlternateContent xmlns:mc="http://schemas.openxmlformats.org/markup-compatibility/2006" xmlns:a14="http://schemas.microsoft.com/office/drawing/2010/main">
          <mc:Choice Requires="a14">
            <p:sp>
              <p:nvSpPr>
                <p:cNvPr id="32" name="Text Box 6"/>
                <p:cNvSpPr txBox="1">
                  <a:spLocks noChangeArrowheads="1"/>
                </p:cNvSpPr>
                <p:nvPr/>
              </p:nvSpPr>
              <p:spPr bwMode="auto">
                <a:xfrm>
                  <a:off x="9256904" y="2660657"/>
                  <a:ext cx="347702" cy="32672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14:m>
                    <m:oMathPara xmlns:m="http://schemas.openxmlformats.org/officeDocument/2006/math">
                      <m:oMathParaPr>
                        <m:jc m:val="centerGroup"/>
                      </m:oMathParaPr>
                      <m:oMath xmlns:m="http://schemas.openxmlformats.org/officeDocument/2006/math">
                        <m:sSub>
                          <m:sSubPr>
                            <m:ctrlPr>
                              <a:rPr lang="en-US" altLang="en-US" sz="1600" i="1" dirty="0" smtClean="0">
                                <a:solidFill>
                                  <a:srgbClr val="FF0000"/>
                                </a:solidFill>
                                <a:latin typeface="Cambria Math" panose="02040503050406030204" pitchFamily="18" charset="0"/>
                              </a:rPr>
                            </m:ctrlPr>
                          </m:sSubPr>
                          <m:e>
                            <m:r>
                              <a:rPr lang="en-US" altLang="en-US" sz="1600" b="0" i="1" dirty="0" smtClean="0">
                                <a:solidFill>
                                  <a:srgbClr val="FF0000"/>
                                </a:solidFill>
                                <a:latin typeface="Cambria Math" panose="02040503050406030204" pitchFamily="18" charset="0"/>
                              </a:rPr>
                              <m:t>𝑎</m:t>
                            </m:r>
                            <m:r>
                              <m:rPr>
                                <m:nor/>
                              </m:rPr>
                              <a:rPr lang="en-US" altLang="en-US" sz="1600" baseline="-25000" dirty="0">
                                <a:solidFill>
                                  <a:srgbClr val="FF0000"/>
                                </a:solidFill>
                              </a:rPr>
                              <m:t> </m:t>
                            </m:r>
                          </m:e>
                          <m:sub>
                            <m:r>
                              <a:rPr lang="en-US" altLang="en-US" sz="1600" b="0" i="1" dirty="0" smtClean="0">
                                <a:solidFill>
                                  <a:srgbClr val="FF0000"/>
                                </a:solidFill>
                                <a:latin typeface="Cambria Math" panose="02040503050406030204" pitchFamily="18" charset="0"/>
                              </a:rPr>
                              <m:t>𝑥</m:t>
                            </m:r>
                          </m:sub>
                        </m:sSub>
                      </m:oMath>
                    </m:oMathPara>
                  </a14:m>
                  <a:endParaRPr lang="en-US" altLang="en-US" sz="1600" baseline="-25000" dirty="0">
                    <a:solidFill>
                      <a:srgbClr val="FF0000"/>
                    </a:solidFill>
                  </a:endParaRPr>
                </a:p>
              </p:txBody>
            </p:sp>
          </mc:Choice>
          <mc:Fallback xmlns="">
            <p:sp>
              <p:nvSpPr>
                <p:cNvPr id="32" name="Text Box 6"/>
                <p:cNvSpPr txBox="1">
                  <a:spLocks noRot="1" noChangeAspect="1" noMove="1" noResize="1" noEditPoints="1" noAdjustHandles="1" noChangeArrowheads="1" noChangeShapeType="1" noTextEdit="1"/>
                </p:cNvSpPr>
                <p:nvPr/>
              </p:nvSpPr>
              <p:spPr bwMode="auto">
                <a:xfrm>
                  <a:off x="9256904" y="2660657"/>
                  <a:ext cx="347702" cy="326728"/>
                </a:xfrm>
                <a:prstGeom prst="rect">
                  <a:avLst/>
                </a:prstGeom>
                <a:blipFill rotWithShape="0">
                  <a:blip r:embed="rId2"/>
                  <a:stretch>
                    <a:fillRect r="-1754"/>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grpSp>
          <p:nvGrpSpPr>
            <p:cNvPr id="4" name="Group 4"/>
            <p:cNvGrpSpPr>
              <a:grpSpLocks/>
            </p:cNvGrpSpPr>
            <p:nvPr/>
          </p:nvGrpSpPr>
          <p:grpSpPr bwMode="auto">
            <a:xfrm rot="18091620">
              <a:off x="8161276" y="2877885"/>
              <a:ext cx="2045244" cy="2121150"/>
              <a:chOff x="3227" y="11908"/>
              <a:chExt cx="1801" cy="1801"/>
            </a:xfrm>
          </p:grpSpPr>
          <p:sp>
            <p:nvSpPr>
              <p:cNvPr id="9" name="Oval 9"/>
              <p:cNvSpPr>
                <a:spLocks noChangeAspect="1" noChangeArrowheads="1"/>
              </p:cNvSpPr>
              <p:nvPr/>
            </p:nvSpPr>
            <p:spPr bwMode="auto">
              <a:xfrm>
                <a:off x="3227" y="11908"/>
                <a:ext cx="1801" cy="1801"/>
              </a:xfrm>
              <a:prstGeom prst="ellipse">
                <a:avLst/>
              </a:prstGeom>
              <a:solidFill>
                <a:srgbClr val="FFFFFF"/>
              </a:solidFill>
              <a:ln w="9525">
                <a:solidFill>
                  <a:srgbClr val="000000"/>
                </a:solidFill>
                <a:round/>
                <a:headEnd/>
                <a:tailEnd/>
              </a:ln>
            </p:spPr>
            <p:txBody>
              <a:bodyPr/>
              <a:lstStyle/>
              <a:p>
                <a:endParaRPr lang="en-US"/>
              </a:p>
            </p:txBody>
          </p:sp>
          <mc:AlternateContent xmlns:mc="http://schemas.openxmlformats.org/markup-compatibility/2006" xmlns:a14="http://schemas.microsoft.com/office/drawing/2010/main">
            <mc:Choice Requires="a14">
              <p:sp>
                <p:nvSpPr>
                  <p:cNvPr id="12" name="Text Box 12"/>
                  <p:cNvSpPr txBox="1">
                    <a:spLocks noChangeArrowheads="1"/>
                  </p:cNvSpPr>
                  <p:nvPr/>
                </p:nvSpPr>
                <p:spPr bwMode="auto">
                  <a:xfrm rot="3508380">
                    <a:off x="4289" y="12469"/>
                    <a:ext cx="498" cy="4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1600" b="0" i="1" dirty="0" smtClean="0">
                              <a:solidFill>
                                <a:srgbClr val="FF0000"/>
                              </a:solidFill>
                              <a:latin typeface="Cambria Math" panose="02040503050406030204" pitchFamily="18" charset="0"/>
                            </a:rPr>
                            <m:t>𝑎</m:t>
                          </m:r>
                        </m:oMath>
                      </m:oMathPara>
                    </a14:m>
                    <a:endParaRPr lang="en-US" altLang="en-US" sz="1600" baseline="-25000" dirty="0">
                      <a:solidFill>
                        <a:srgbClr val="FF0000"/>
                      </a:solidFill>
                    </a:endParaRPr>
                  </a:p>
                </p:txBody>
              </p:sp>
            </mc:Choice>
            <mc:Fallback xmlns="">
              <p:sp>
                <p:nvSpPr>
                  <p:cNvPr id="12" name="Text Box 12"/>
                  <p:cNvSpPr txBox="1">
                    <a:spLocks noRot="1" noChangeAspect="1" noMove="1" noResize="1" noEditPoints="1" noAdjustHandles="1" noChangeArrowheads="1" noChangeShapeType="1" noTextEdit="1"/>
                  </p:cNvSpPr>
                  <p:nvPr/>
                </p:nvSpPr>
                <p:spPr bwMode="auto">
                  <a:xfrm rot="3508380">
                    <a:off x="4289" y="12469"/>
                    <a:ext cx="498" cy="476"/>
                  </a:xfrm>
                  <a:prstGeom prst="rect">
                    <a:avLst/>
                  </a:prstGeom>
                  <a:blipFill rotWithShape="0">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grpSp>
        <p:cxnSp>
          <p:nvCxnSpPr>
            <p:cNvPr id="17" name="Straight Connector 16"/>
            <p:cNvCxnSpPr/>
            <p:nvPr/>
          </p:nvCxnSpPr>
          <p:spPr>
            <a:xfrm>
              <a:off x="7408874" y="3953614"/>
              <a:ext cx="3657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a:off x="7318248" y="3991069"/>
              <a:ext cx="3657600" cy="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Rectangle 19"/>
                <p:cNvSpPr/>
                <p:nvPr/>
              </p:nvSpPr>
              <p:spPr>
                <a:xfrm>
                  <a:off x="9686616" y="2752071"/>
                  <a:ext cx="36862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dirty="0">
                            <a:solidFill>
                              <a:schemeClr val="accent6">
                                <a:lumMod val="75000"/>
                              </a:schemeClr>
                            </a:solidFill>
                            <a:latin typeface="Cambria Math" panose="02040503050406030204" pitchFamily="18" charset="0"/>
                          </a:rPr>
                          <m:t>𝑝</m:t>
                        </m:r>
                      </m:oMath>
                    </m:oMathPara>
                  </a14:m>
                  <a:endParaRPr lang="en-US" dirty="0"/>
                </a:p>
              </p:txBody>
            </p:sp>
          </mc:Choice>
          <mc:Fallback xmlns="">
            <p:sp>
              <p:nvSpPr>
                <p:cNvPr id="20" name="Rectangle 19"/>
                <p:cNvSpPr>
                  <a:spLocks noRot="1" noChangeAspect="1" noMove="1" noResize="1" noEditPoints="1" noAdjustHandles="1" noChangeArrowheads="1" noChangeShapeType="1" noTextEdit="1"/>
                </p:cNvSpPr>
                <p:nvPr/>
              </p:nvSpPr>
              <p:spPr>
                <a:xfrm>
                  <a:off x="9686616" y="2752071"/>
                  <a:ext cx="368627" cy="369332"/>
                </a:xfrm>
                <a:prstGeom prst="rect">
                  <a:avLst/>
                </a:prstGeom>
                <a:blipFill rotWithShape="0">
                  <a:blip r:embed="rId6"/>
                  <a:stretch>
                    <a:fillRect b="-6557"/>
                  </a:stretch>
                </a:blipFill>
              </p:spPr>
              <p:txBody>
                <a:bodyPr/>
                <a:lstStyle/>
                <a:p>
                  <a:r>
                    <a:rPr lang="en-US">
                      <a:noFill/>
                    </a:rPr>
                    <a:t> </a:t>
                  </a:r>
                </a:p>
              </p:txBody>
            </p:sp>
          </mc:Fallback>
        </mc:AlternateContent>
        <p:sp>
          <p:nvSpPr>
            <p:cNvPr id="21" name="Line 14"/>
            <p:cNvSpPr>
              <a:spLocks noChangeShapeType="1"/>
            </p:cNvSpPr>
            <p:nvPr/>
          </p:nvSpPr>
          <p:spPr bwMode="auto">
            <a:xfrm rot="17700000" flipH="1">
              <a:off x="9385213" y="3225968"/>
              <a:ext cx="547494" cy="253751"/>
            </a:xfrm>
            <a:prstGeom prst="line">
              <a:avLst/>
            </a:prstGeom>
            <a:noFill/>
            <a:ln w="12700">
              <a:solidFill>
                <a:srgbClr val="FF0000"/>
              </a:solidFill>
              <a:prstDash val="sysDash"/>
              <a:round/>
              <a:headEnd type="none"/>
              <a:tailEnd type="arrow"/>
            </a:ln>
            <a:extLst>
              <a:ext uri="{909E8E84-426E-40DD-AFC4-6F175D3DCCD1}">
                <a14:hiddenFill xmlns:a14="http://schemas.microsoft.com/office/drawing/2010/main">
                  <a:noFill/>
                </a14:hiddenFill>
              </a:ext>
            </a:extLst>
          </p:spPr>
          <p:txBody>
            <a:bodyPr/>
            <a:lstStyle/>
            <a:p>
              <a:endParaRPr lang="en-US"/>
            </a:p>
          </p:txBody>
        </p:sp>
        <p:sp>
          <p:nvSpPr>
            <p:cNvPr id="33" name="Line 14"/>
            <p:cNvSpPr>
              <a:spLocks noChangeShapeType="1"/>
            </p:cNvSpPr>
            <p:nvPr/>
          </p:nvSpPr>
          <p:spPr bwMode="auto">
            <a:xfrm rot="17700000" flipH="1" flipV="1">
              <a:off x="9129569" y="3315370"/>
              <a:ext cx="712410" cy="48426"/>
            </a:xfrm>
            <a:prstGeom prst="line">
              <a:avLst/>
            </a:prstGeom>
            <a:noFill/>
            <a:ln w="12700">
              <a:solidFill>
                <a:srgbClr val="FF0000"/>
              </a:solidFill>
              <a:prstDash val="solid"/>
              <a:round/>
              <a:headEnd type="none"/>
              <a:tailEnd type="arrow"/>
            </a:ln>
            <a:extLst>
              <a:ext uri="{909E8E84-426E-40DD-AFC4-6F175D3DCCD1}">
                <a14:hiddenFill xmlns:a14="http://schemas.microsoft.com/office/drawing/2010/main">
                  <a:noFill/>
                </a14:hiddenFill>
              </a:ext>
            </a:extLst>
          </p:spPr>
          <p:txBody>
            <a:bodyPr/>
            <a:lstStyle/>
            <a:p>
              <a:endParaRPr lang="en-US"/>
            </a:p>
          </p:txBody>
        </p:sp>
        <p:sp>
          <p:nvSpPr>
            <p:cNvPr id="34" name="Line 14"/>
            <p:cNvSpPr>
              <a:spLocks noChangeShapeType="1"/>
            </p:cNvSpPr>
            <p:nvPr/>
          </p:nvSpPr>
          <p:spPr bwMode="auto">
            <a:xfrm rot="1500000" flipH="1">
              <a:off x="9328951" y="2960990"/>
              <a:ext cx="312503" cy="143400"/>
            </a:xfrm>
            <a:prstGeom prst="line">
              <a:avLst/>
            </a:prstGeom>
            <a:noFill/>
            <a:ln w="12700">
              <a:solidFill>
                <a:srgbClr val="FF0000"/>
              </a:solidFill>
              <a:prstDash val="sysDash"/>
              <a:round/>
              <a:headEnd type="none"/>
              <a:tailEnd type="arrow"/>
            </a:ln>
            <a:extLst>
              <a:ext uri="{909E8E84-426E-40DD-AFC4-6F175D3DCCD1}">
                <a14:hiddenFill xmlns:a14="http://schemas.microsoft.com/office/drawing/2010/main">
                  <a:noFill/>
                </a14:hiddenFill>
              </a:ext>
            </a:extLst>
          </p:spPr>
          <p:txBody>
            <a:bodyPr/>
            <a:lstStyle/>
            <a:p>
              <a:endParaRPr lang="en-US"/>
            </a:p>
          </p:txBody>
        </p:sp>
        <p:sp>
          <p:nvSpPr>
            <p:cNvPr id="19" name="Oval 18"/>
            <p:cNvSpPr>
              <a:spLocks noChangeAspect="1"/>
            </p:cNvSpPr>
            <p:nvPr/>
          </p:nvSpPr>
          <p:spPr>
            <a:xfrm>
              <a:off x="9614218" y="2980606"/>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0" name="Text Box 6"/>
                <p:cNvSpPr txBox="1">
                  <a:spLocks noChangeArrowheads="1"/>
                </p:cNvSpPr>
                <p:nvPr/>
              </p:nvSpPr>
              <p:spPr bwMode="auto">
                <a:xfrm>
                  <a:off x="9628958" y="3271499"/>
                  <a:ext cx="471483" cy="386694"/>
                </a:xfrm>
                <a:prstGeom prst="rect">
                  <a:avLst/>
                </a:prstGeom>
                <a:noFill/>
                <a:ln>
                  <a:noFill/>
                </a:ln>
              </p:spPr>
              <p:txBody>
                <a:bodyPr/>
                <a:lstStyle/>
                <a:p>
                  <a:pPr/>
                  <a14:m>
                    <m:oMathPara xmlns:m="http://schemas.openxmlformats.org/officeDocument/2006/math">
                      <m:oMathParaPr>
                        <m:jc m:val="centerGroup"/>
                      </m:oMathParaPr>
                      <m:oMath xmlns:m="http://schemas.openxmlformats.org/officeDocument/2006/math">
                        <m:sSub>
                          <m:sSubPr>
                            <m:ctrlPr>
                              <a:rPr lang="en-US" altLang="en-US" sz="1600" i="1" dirty="0" smtClean="0">
                                <a:solidFill>
                                  <a:srgbClr val="FF0000"/>
                                </a:solidFill>
                                <a:latin typeface="Cambria Math" panose="02040503050406030204" pitchFamily="18" charset="0"/>
                              </a:rPr>
                            </m:ctrlPr>
                          </m:sSubPr>
                          <m:e>
                            <m:r>
                              <a:rPr lang="en-US" altLang="en-US" sz="1600" b="0" i="1" dirty="0" smtClean="0">
                                <a:solidFill>
                                  <a:srgbClr val="FF0000"/>
                                </a:solidFill>
                                <a:latin typeface="Cambria Math" panose="02040503050406030204" pitchFamily="18" charset="0"/>
                              </a:rPr>
                              <m:t>𝑎</m:t>
                            </m:r>
                            <m:r>
                              <m:rPr>
                                <m:nor/>
                              </m:rPr>
                              <a:rPr lang="en-US" altLang="en-US" sz="1600" baseline="-25000" dirty="0">
                                <a:solidFill>
                                  <a:srgbClr val="FF0000"/>
                                </a:solidFill>
                              </a:rPr>
                              <m:t> </m:t>
                            </m:r>
                          </m:e>
                          <m:sub>
                            <m:r>
                              <a:rPr lang="en-US" altLang="en-US" sz="1600" b="0" i="1" dirty="0" smtClean="0">
                                <a:solidFill>
                                  <a:srgbClr val="FF0000"/>
                                </a:solidFill>
                                <a:latin typeface="Cambria Math" panose="02040503050406030204" pitchFamily="18" charset="0"/>
                              </a:rPr>
                              <m:t>𝑦</m:t>
                            </m:r>
                          </m:sub>
                        </m:sSub>
                      </m:oMath>
                    </m:oMathPara>
                  </a14:m>
                  <a:endParaRPr lang="en-US" altLang="en-US" sz="1600" baseline="-25000" dirty="0">
                    <a:solidFill>
                      <a:srgbClr val="FF0000"/>
                    </a:solidFill>
                  </a:endParaRPr>
                </a:p>
              </p:txBody>
            </p:sp>
          </mc:Choice>
          <mc:Fallback xmlns="">
            <p:sp>
              <p:nvSpPr>
                <p:cNvPr id="30" name="Text Box 6"/>
                <p:cNvSpPr txBox="1">
                  <a:spLocks noRot="1" noChangeAspect="1" noMove="1" noResize="1" noEditPoints="1" noAdjustHandles="1" noChangeArrowheads="1" noChangeShapeType="1" noTextEdit="1"/>
                </p:cNvSpPr>
                <p:nvPr/>
              </p:nvSpPr>
              <p:spPr bwMode="auto">
                <a:xfrm>
                  <a:off x="9628958" y="3271499"/>
                  <a:ext cx="471483" cy="386694"/>
                </a:xfrm>
                <a:prstGeom prst="rect">
                  <a:avLst/>
                </a:prstGeom>
                <a:blipFill rotWithShape="0">
                  <a:blip r:embed="rId7"/>
                  <a:stretch>
                    <a:fillRect/>
                  </a:stretch>
                </a:blipFill>
                <a:ln>
                  <a:noFill/>
                </a:ln>
                <a:extLst/>
              </p:spPr>
              <p:txBody>
                <a:bodyPr/>
                <a:lstStyle/>
                <a:p>
                  <a:r>
                    <a:rPr lang="en-US">
                      <a:noFill/>
                    </a:rPr>
                    <a:t> </a:t>
                  </a:r>
                </a:p>
              </p:txBody>
            </p:sp>
          </mc:Fallback>
        </mc:AlternateContent>
        <p:sp>
          <p:nvSpPr>
            <p:cNvPr id="41" name="Line 14"/>
            <p:cNvSpPr>
              <a:spLocks noChangeShapeType="1"/>
            </p:cNvSpPr>
            <p:nvPr/>
          </p:nvSpPr>
          <p:spPr bwMode="auto">
            <a:xfrm rot="1500000" flipH="1">
              <a:off x="9329979" y="3571624"/>
              <a:ext cx="312503" cy="143400"/>
            </a:xfrm>
            <a:prstGeom prst="line">
              <a:avLst/>
            </a:prstGeom>
            <a:noFill/>
            <a:ln w="12700">
              <a:solidFill>
                <a:srgbClr val="FF0000"/>
              </a:solidFill>
              <a:prstDash val="sysDash"/>
              <a:round/>
              <a:headEnd type="none"/>
              <a:tailEnd type="arrow"/>
            </a:ln>
            <a:extLst>
              <a:ext uri="{909E8E84-426E-40DD-AFC4-6F175D3DCCD1}">
                <a14:hiddenFill xmlns:a14="http://schemas.microsoft.com/office/drawing/2010/main">
                  <a:noFill/>
                </a14:hiddenFill>
              </a:ext>
            </a:extLst>
          </p:spPr>
          <p:txBody>
            <a:bodyPr/>
            <a:lstStyle/>
            <a:p>
              <a:endParaRPr lang="en-US"/>
            </a:p>
          </p:txBody>
        </p:sp>
      </p:grpSp>
      <mc:AlternateContent xmlns:mc="http://schemas.openxmlformats.org/markup-compatibility/2006" xmlns:a14="http://schemas.microsoft.com/office/drawing/2010/main">
        <mc:Choice Requires="a14">
          <p:sp>
            <p:nvSpPr>
              <p:cNvPr id="2" name="Title 1"/>
              <p:cNvSpPr>
                <a:spLocks noGrp="1"/>
              </p:cNvSpPr>
              <p:nvPr>
                <p:ph type="title"/>
              </p:nvPr>
            </p:nvSpPr>
            <p:spPr>
              <a:xfrm>
                <a:off x="838200" y="151892"/>
                <a:ext cx="10515600" cy="1104634"/>
              </a:xfrm>
            </p:spPr>
            <p:txBody>
              <a:bodyPr/>
              <a:lstStyle/>
              <a:p>
                <a:r>
                  <a:rPr lang="en-US" dirty="0"/>
                  <a:t>The Proof of why </a:t>
                </a:r>
                <a14:m>
                  <m:oMath xmlns:m="http://schemas.openxmlformats.org/officeDocument/2006/math">
                    <m:sSub>
                      <m:sSubPr>
                        <m:ctrlPr>
                          <a:rPr lang="en-US" b="0" i="1" smtClean="0">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𝑐</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𝑣</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𝑟</m:t>
                        </m:r>
                      </m:den>
                    </m:f>
                  </m:oMath>
                </a14:m>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838200" y="151892"/>
                <a:ext cx="10515600" cy="1104634"/>
              </a:xfrm>
              <a:blipFill rotWithShape="0">
                <a:blip r:embed="rId3"/>
                <a:stretch>
                  <a:fillRect l="-2377" b="-1326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715108" y="1118937"/>
                <a:ext cx="7467140" cy="5499577"/>
              </a:xfrm>
            </p:spPr>
            <p:txBody>
              <a:bodyPr>
                <a:normAutofit/>
              </a:bodyPr>
              <a:lstStyle/>
              <a:p>
                <a:r>
                  <a:rPr lang="en-US" sz="2000" dirty="0"/>
                  <a:t>The last part of this proof is to show that </a:t>
                </a:r>
                <a14:m>
                  <m:oMath xmlns:m="http://schemas.openxmlformats.org/officeDocument/2006/math">
                    <m:r>
                      <a:rPr lang="en-US" sz="2000" i="1" dirty="0" smtClean="0">
                        <a:latin typeface="Cambria Math" panose="02040503050406030204" pitchFamily="18" charset="0"/>
                        <a:sym typeface="Symbol" panose="05050102010706020507" pitchFamily="18" charset="2"/>
                      </a:rPr>
                      <m:t>=</m:t>
                    </m:r>
                    <m:r>
                      <a:rPr lang="en-US" sz="2000" b="0" i="0" dirty="0" smtClean="0">
                        <a:latin typeface="Cambria Math" panose="02040503050406030204" pitchFamily="18" charset="0"/>
                        <a:sym typeface="Symbol" panose="05050102010706020507" pitchFamily="18" charset="2"/>
                      </a:rPr>
                      <m:t>.</m:t>
                    </m:r>
                  </m:oMath>
                </a14:m>
                <a:endParaRPr lang="en-US" sz="2000" dirty="0"/>
              </a:p>
              <a:p>
                <a:pPr lvl="1"/>
                <a:r>
                  <a:rPr lang="en-US" sz="1600" dirty="0"/>
                  <a:t>By inspection of the vector arrangement, we can see that </a:t>
                </a:r>
              </a:p>
              <a:p>
                <a:endParaRPr lang="en-US" sz="2000" dirty="0"/>
              </a:p>
              <a:p>
                <a:endParaRPr lang="en-US" sz="2000" dirty="0"/>
              </a:p>
              <a:p>
                <a:pPr lvl="1"/>
                <a:r>
                  <a:rPr lang="en-US" sz="1600" dirty="0"/>
                  <a:t>Substituting for </a:t>
                </a:r>
                <a14:m>
                  <m:oMath xmlns:m="http://schemas.openxmlformats.org/officeDocument/2006/math">
                    <m:r>
                      <a:rPr lang="en-US" sz="1600" i="1" dirty="0" smtClean="0">
                        <a:latin typeface="Cambria Math" panose="02040503050406030204" pitchFamily="18" charset="0"/>
                      </a:rPr>
                      <m:t>𝑎</m:t>
                    </m:r>
                    <m:r>
                      <a:rPr lang="en-US" sz="1600" i="1" baseline="-25000" dirty="0" smtClean="0">
                        <a:latin typeface="Cambria Math" panose="02040503050406030204" pitchFamily="18" charset="0"/>
                      </a:rPr>
                      <m:t>𝑥</m:t>
                    </m:r>
                  </m:oMath>
                </a14:m>
                <a:r>
                  <a:rPr lang="en-US" sz="1600" dirty="0"/>
                  <a:t> and </a:t>
                </a:r>
                <a14:m>
                  <m:oMath xmlns:m="http://schemas.openxmlformats.org/officeDocument/2006/math">
                    <m:r>
                      <a:rPr lang="en-US" sz="1600" i="1" dirty="0" smtClean="0">
                        <a:latin typeface="Cambria Math" panose="02040503050406030204" pitchFamily="18" charset="0"/>
                      </a:rPr>
                      <m:t>𝑎</m:t>
                    </m:r>
                    <m:r>
                      <a:rPr lang="en-US" sz="1600" i="1" baseline="-25000" dirty="0" smtClean="0">
                        <a:latin typeface="Cambria Math" panose="02040503050406030204" pitchFamily="18" charset="0"/>
                      </a:rPr>
                      <m:t>𝑦</m:t>
                    </m:r>
                  </m:oMath>
                </a14:m>
                <a:r>
                  <a:rPr lang="en-US" sz="1600" dirty="0"/>
                  <a:t> gives us.</a:t>
                </a:r>
              </a:p>
              <a:p>
                <a:endParaRPr lang="en-US" sz="2000" dirty="0"/>
              </a:p>
              <a:p>
                <a:endParaRPr lang="en-US" sz="2000" dirty="0"/>
              </a:p>
              <a:p>
                <a:endParaRPr lang="en-US" sz="2000" dirty="0"/>
              </a:p>
              <a:p>
                <a:pPr lvl="1"/>
                <a:r>
                  <a:rPr lang="en-US" sz="1600" dirty="0"/>
                  <a:t>With some simplification we get…:</a:t>
                </a:r>
              </a:p>
              <a:p>
                <a:endParaRPr lang="en-US" sz="2000" dirty="0"/>
              </a:p>
              <a:p>
                <a:endParaRPr lang="en-US" sz="2000" dirty="0"/>
              </a:p>
              <a:p>
                <a:pPr lvl="1"/>
                <a:r>
                  <a:rPr lang="en-US" sz="1600" b="1" dirty="0">
                    <a:solidFill>
                      <a:srgbClr val="7030A0"/>
                    </a:solidFill>
                  </a:rPr>
                  <a:t>It becomes clear that </a:t>
                </a:r>
                <a:r>
                  <a:rPr lang="en-US" sz="1600" b="1" dirty="0">
                    <a:solidFill>
                      <a:srgbClr val="7030A0"/>
                    </a:solidFill>
                    <a:sym typeface="Symbol" panose="05050102010706020507" pitchFamily="18" charset="2"/>
                  </a:rPr>
                  <a:t> must be the same as !</a:t>
                </a:r>
                <a:endParaRPr lang="en-US" sz="1600" b="1" dirty="0">
                  <a:solidFill>
                    <a:srgbClr val="7030A0"/>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715108" y="1118937"/>
                <a:ext cx="7467140" cy="5499577"/>
              </a:xfrm>
              <a:blipFill rotWithShape="0">
                <a:blip r:embed="rId8"/>
                <a:stretch>
                  <a:fillRect l="-735" t="-1220"/>
                </a:stretch>
              </a:blipFill>
            </p:spPr>
            <p:txBody>
              <a:bodyPr/>
              <a:lstStyle/>
              <a:p>
                <a:r>
                  <a:rPr lang="en-US">
                    <a:noFill/>
                  </a:rPr>
                  <a:t> </a:t>
                </a:r>
              </a:p>
            </p:txBody>
          </p:sp>
        </mc:Fallback>
      </mc:AlternateContent>
      <p:sp>
        <p:nvSpPr>
          <p:cNvPr id="40" name="Text Box 10"/>
          <p:cNvSpPr txBox="1">
            <a:spLocks noChangeArrowheads="1"/>
          </p:cNvSpPr>
          <p:nvPr/>
        </p:nvSpPr>
        <p:spPr bwMode="auto">
          <a:xfrm>
            <a:off x="9329267" y="3366487"/>
            <a:ext cx="242195" cy="231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400" dirty="0">
                <a:solidFill>
                  <a:schemeClr val="tx2"/>
                </a:solidFill>
                <a:sym typeface="Symbol" panose="05050102010706020507" pitchFamily="18" charset="2"/>
              </a:rPr>
              <a:t></a:t>
            </a:r>
            <a:endParaRPr lang="en-US" altLang="en-US" sz="1400" dirty="0">
              <a:solidFill>
                <a:schemeClr val="tx2"/>
              </a:solidFill>
            </a:endParaRPr>
          </a:p>
        </p:txBody>
      </p:sp>
      <p:sp>
        <p:nvSpPr>
          <p:cNvPr id="39" name="Text Box 10"/>
          <p:cNvSpPr txBox="1">
            <a:spLocks noChangeArrowheads="1"/>
          </p:cNvSpPr>
          <p:nvPr/>
        </p:nvSpPr>
        <p:spPr bwMode="auto">
          <a:xfrm>
            <a:off x="9344499" y="3373238"/>
            <a:ext cx="242195" cy="231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400" dirty="0">
                <a:solidFill>
                  <a:schemeClr val="tx2"/>
                </a:solidFill>
                <a:sym typeface="Symbol" panose="05050102010706020507" pitchFamily="18" charset="2"/>
              </a:rPr>
              <a:t></a:t>
            </a:r>
            <a:endParaRPr lang="en-US" altLang="en-US" sz="1400" dirty="0">
              <a:solidFill>
                <a:schemeClr val="tx2"/>
              </a:solidFill>
            </a:endParaRPr>
          </a:p>
        </p:txBody>
      </p:sp>
      <mc:AlternateContent xmlns:mc="http://schemas.openxmlformats.org/markup-compatibility/2006" xmlns:a14="http://schemas.microsoft.com/office/drawing/2010/main">
        <mc:Choice Requires="a14">
          <p:sp>
            <p:nvSpPr>
              <p:cNvPr id="7" name="Rectangle 6"/>
              <p:cNvSpPr/>
              <p:nvPr/>
            </p:nvSpPr>
            <p:spPr>
              <a:xfrm>
                <a:off x="3282108" y="2860279"/>
                <a:ext cx="2114105" cy="106939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𝜑</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f>
                            <m:fPr>
                              <m:ctrlPr>
                                <a:rPr lang="en-US" i="1">
                                  <a:latin typeface="Cambria Math" panose="02040503050406030204" pitchFamily="18" charset="0"/>
                                </a:rPr>
                              </m:ctrlPr>
                            </m:fPr>
                            <m:num>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𝑣</m:t>
                                  </m:r>
                                </m:e>
                                <m:sup>
                                  <m:r>
                                    <a:rPr lang="en-US" i="1">
                                      <a:latin typeface="Cambria Math" panose="02040503050406030204" pitchFamily="18" charset="0"/>
                                    </a:rPr>
                                    <m:t>2</m:t>
                                  </m:r>
                                </m:sup>
                              </m:sSup>
                            </m:num>
                            <m:den>
                              <m:r>
                                <a:rPr lang="en-US" i="1">
                                  <a:latin typeface="Cambria Math" panose="02040503050406030204" pitchFamily="18" charset="0"/>
                                </a:rPr>
                                <m:t>𝑟</m:t>
                              </m:r>
                            </m:den>
                          </m:f>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𝑠𝑖𝑛</m:t>
                          </m:r>
                          <m:r>
                            <a:rPr lang="en-US" i="1">
                              <a:latin typeface="Cambria Math" panose="02040503050406030204" pitchFamily="18" charset="0"/>
                              <a:ea typeface="Cambria Math" panose="02040503050406030204" pitchFamily="18" charset="0"/>
                            </a:rPr>
                            <m:t>𝜃</m:t>
                          </m:r>
                        </m:num>
                        <m:den>
                          <m:f>
                            <m:fPr>
                              <m:ctrlPr>
                                <a:rPr lang="en-US" i="1">
                                  <a:latin typeface="Cambria Math" panose="02040503050406030204" pitchFamily="18" charset="0"/>
                                </a:rPr>
                              </m:ctrlPr>
                            </m:fPr>
                            <m:num>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𝑣</m:t>
                                  </m:r>
                                </m:e>
                                <m:sup>
                                  <m:r>
                                    <a:rPr lang="en-US" i="1">
                                      <a:latin typeface="Cambria Math" panose="02040503050406030204" pitchFamily="18" charset="0"/>
                                    </a:rPr>
                                    <m:t>2</m:t>
                                  </m:r>
                                </m:sup>
                              </m:sSup>
                            </m:num>
                            <m:den>
                              <m:r>
                                <a:rPr lang="en-US" i="1">
                                  <a:latin typeface="Cambria Math" panose="02040503050406030204" pitchFamily="18" charset="0"/>
                                </a:rPr>
                                <m:t>𝑟</m:t>
                              </m:r>
                            </m:den>
                          </m:f>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𝑐𝑜𝑠</m:t>
                          </m:r>
                          <m:r>
                            <a:rPr lang="en-US" i="1">
                              <a:latin typeface="Cambria Math" panose="02040503050406030204" pitchFamily="18" charset="0"/>
                              <a:ea typeface="Cambria Math" panose="02040503050406030204" pitchFamily="18" charset="0"/>
                            </a:rPr>
                            <m:t>𝜃</m:t>
                          </m:r>
                        </m:den>
                      </m:f>
                    </m:oMath>
                  </m:oMathPara>
                </a14:m>
                <a:endParaRPr lang="en-US" dirty="0"/>
              </a:p>
            </p:txBody>
          </p:sp>
        </mc:Choice>
        <mc:Fallback xmlns="">
          <p:sp>
            <p:nvSpPr>
              <p:cNvPr id="7" name="Rectangle 6"/>
              <p:cNvSpPr>
                <a:spLocks noRot="1" noChangeAspect="1" noMove="1" noResize="1" noEditPoints="1" noAdjustHandles="1" noChangeArrowheads="1" noChangeShapeType="1" noTextEdit="1"/>
              </p:cNvSpPr>
              <p:nvPr/>
            </p:nvSpPr>
            <p:spPr>
              <a:xfrm>
                <a:off x="3282108" y="2860279"/>
                <a:ext cx="2114105" cy="1069395"/>
              </a:xfrm>
              <a:prstGeom prst="rect">
                <a:avLst/>
              </a:prstGeom>
              <a:blipFill rotWithShape="0">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3332746" y="1912628"/>
                <a:ext cx="1162241" cy="52726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𝜑</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𝑎</m:t>
                              </m:r>
                            </m:e>
                            <m:sub>
                              <m:r>
                                <a:rPr lang="en-US" b="0" i="1" smtClean="0">
                                  <a:latin typeface="Cambria Math" panose="02040503050406030204" pitchFamily="18" charset="0"/>
                                  <a:ea typeface="Cambria Math" panose="02040503050406030204" pitchFamily="18" charset="0"/>
                                </a:rPr>
                                <m:t>𝑦</m:t>
                              </m:r>
                            </m:sub>
                          </m:sSub>
                        </m:num>
                        <m:den>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𝑎</m:t>
                              </m:r>
                            </m:e>
                            <m:sub>
                              <m:r>
                                <a:rPr lang="en-US" b="0" i="1" smtClean="0">
                                  <a:latin typeface="Cambria Math" panose="02040503050406030204" pitchFamily="18" charset="0"/>
                                  <a:ea typeface="Cambria Math" panose="02040503050406030204" pitchFamily="18" charset="0"/>
                                </a:rPr>
                                <m:t>𝑥</m:t>
                              </m:r>
                            </m:sub>
                          </m:sSub>
                        </m:den>
                      </m:f>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3332746" y="1912628"/>
                <a:ext cx="1162241" cy="527260"/>
              </a:xfrm>
              <a:prstGeom prst="rect">
                <a:avLst/>
              </a:prstGeom>
              <a:blipFill rotWithShape="0">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Rectangle 27"/>
              <p:cNvSpPr/>
              <p:nvPr/>
            </p:nvSpPr>
            <p:spPr>
              <a:xfrm>
                <a:off x="3282108" y="4406893"/>
                <a:ext cx="2333139" cy="6151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rPr>
                        <m:t>𝜑</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𝑠𝑖𝑛</m:t>
                          </m:r>
                          <m:r>
                            <a:rPr lang="en-US" i="1">
                              <a:latin typeface="Cambria Math" panose="02040503050406030204" pitchFamily="18" charset="0"/>
                              <a:ea typeface="Cambria Math" panose="02040503050406030204" pitchFamily="18" charset="0"/>
                            </a:rPr>
                            <m:t>𝜃</m:t>
                          </m:r>
                        </m:num>
                        <m:den>
                          <m:r>
                            <a:rPr lang="en-US" b="0" i="1" smtClean="0">
                              <a:latin typeface="Cambria Math" panose="02040503050406030204" pitchFamily="18" charset="0"/>
                              <a:ea typeface="Cambria Math" panose="02040503050406030204" pitchFamily="18" charset="0"/>
                            </a:rPr>
                            <m:t>𝑐𝑜𝑠</m:t>
                          </m:r>
                          <m:r>
                            <a:rPr lang="en-US" i="1">
                              <a:latin typeface="Cambria Math" panose="02040503050406030204" pitchFamily="18" charset="0"/>
                              <a:ea typeface="Cambria Math" panose="02040503050406030204" pitchFamily="18" charset="0"/>
                            </a:rPr>
                            <m:t>𝜃</m:t>
                          </m:r>
                        </m:den>
                      </m:f>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𝑡𝑎𝑛</m:t>
                      </m:r>
                      <m:r>
                        <a:rPr lang="en-US" b="0" i="1" smtClean="0">
                          <a:latin typeface="Cambria Math" panose="02040503050406030204" pitchFamily="18" charset="0"/>
                          <a:ea typeface="Cambria Math" panose="02040503050406030204" pitchFamily="18" charset="0"/>
                          <a:sym typeface="Symbol" panose="05050102010706020507" pitchFamily="18" charset="2"/>
                        </a:rPr>
                        <m:t>𝜃</m:t>
                      </m:r>
                    </m:oMath>
                  </m:oMathPara>
                </a14:m>
                <a:endParaRPr lang="en-US" dirty="0"/>
              </a:p>
            </p:txBody>
          </p:sp>
        </mc:Choice>
        <mc:Fallback xmlns="">
          <p:sp>
            <p:nvSpPr>
              <p:cNvPr id="28" name="Rectangle 27"/>
              <p:cNvSpPr>
                <a:spLocks noRot="1" noChangeAspect="1" noMove="1" noResize="1" noEditPoints="1" noAdjustHandles="1" noChangeArrowheads="1" noChangeShapeType="1" noTextEdit="1"/>
              </p:cNvSpPr>
              <p:nvPr/>
            </p:nvSpPr>
            <p:spPr>
              <a:xfrm>
                <a:off x="3282108" y="4406893"/>
                <a:ext cx="2333139" cy="615105"/>
              </a:xfrm>
              <a:prstGeom prst="rect">
                <a:avLst/>
              </a:prstGeom>
              <a:blipFill rotWithShape="0">
                <a:blip r:embed="rId11"/>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29854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1000"/>
                                        <p:tgtEl>
                                          <p:spTgt spid="40"/>
                                        </p:tgtEl>
                                      </p:cBhvr>
                                    </p:animEffect>
                                    <p:anim calcmode="lin" valueType="num">
                                      <p:cBhvr>
                                        <p:cTn id="11" dur="1000" fill="hold"/>
                                        <p:tgtEl>
                                          <p:spTgt spid="40"/>
                                        </p:tgtEl>
                                        <p:attrNameLst>
                                          <p:attrName>ppt_x</p:attrName>
                                        </p:attrNameLst>
                                      </p:cBhvr>
                                      <p:tavLst>
                                        <p:tav tm="0">
                                          <p:val>
                                            <p:strVal val="#ppt_x"/>
                                          </p:val>
                                        </p:tav>
                                        <p:tav tm="100000">
                                          <p:val>
                                            <p:strVal val="#ppt_x"/>
                                          </p:val>
                                        </p:tav>
                                      </p:tavLst>
                                    </p:anim>
                                    <p:anim calcmode="lin" valueType="num">
                                      <p:cBhvr>
                                        <p:cTn id="12" dur="1000" fill="hold"/>
                                        <p:tgtEl>
                                          <p:spTgt spid="40"/>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par>
                          <p:cTn id="22" fill="hold">
                            <p:stCondLst>
                              <p:cond delay="500"/>
                            </p:stCondLst>
                            <p:childTnLst>
                              <p:par>
                                <p:cTn id="23" presetID="42" presetClass="entr" presetSubtype="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par>
                          <p:cTn id="33" fill="hold">
                            <p:stCondLst>
                              <p:cond delay="500"/>
                            </p:stCondLst>
                            <p:childTnLst>
                              <p:par>
                                <p:cTn id="34" presetID="42" presetClass="entr" presetSubtype="0"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000"/>
                                        <p:tgtEl>
                                          <p:spTgt spid="7"/>
                                        </p:tgtEl>
                                      </p:cBhvr>
                                    </p:animEffect>
                                    <p:anim calcmode="lin" valueType="num">
                                      <p:cBhvr>
                                        <p:cTn id="37" dur="1000" fill="hold"/>
                                        <p:tgtEl>
                                          <p:spTgt spid="7"/>
                                        </p:tgtEl>
                                        <p:attrNameLst>
                                          <p:attrName>ppt_x</p:attrName>
                                        </p:attrNameLst>
                                      </p:cBhvr>
                                      <p:tavLst>
                                        <p:tav tm="0">
                                          <p:val>
                                            <p:strVal val="#ppt_x"/>
                                          </p:val>
                                        </p:tav>
                                        <p:tav tm="100000">
                                          <p:val>
                                            <p:strVal val="#ppt_x"/>
                                          </p:val>
                                        </p:tav>
                                      </p:tavLst>
                                    </p:anim>
                                    <p:anim calcmode="lin" valueType="num">
                                      <p:cBhvr>
                                        <p:cTn id="3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par>
                          <p:cTn id="44" fill="hold">
                            <p:stCondLst>
                              <p:cond delay="500"/>
                            </p:stCondLst>
                            <p:childTnLst>
                              <p:par>
                                <p:cTn id="45" presetID="42" presetClass="entr" presetSubtype="0"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1000"/>
                                        <p:tgtEl>
                                          <p:spTgt spid="28"/>
                                        </p:tgtEl>
                                      </p:cBhvr>
                                    </p:animEffect>
                                    <p:anim calcmode="lin" valueType="num">
                                      <p:cBhvr>
                                        <p:cTn id="48" dur="1000" fill="hold"/>
                                        <p:tgtEl>
                                          <p:spTgt spid="28"/>
                                        </p:tgtEl>
                                        <p:attrNameLst>
                                          <p:attrName>ppt_x</p:attrName>
                                        </p:attrNameLst>
                                      </p:cBhvr>
                                      <p:tavLst>
                                        <p:tav tm="0">
                                          <p:val>
                                            <p:strVal val="#ppt_x"/>
                                          </p:val>
                                        </p:tav>
                                        <p:tav tm="100000">
                                          <p:val>
                                            <p:strVal val="#ppt_x"/>
                                          </p:val>
                                        </p:tav>
                                      </p:tavLst>
                                    </p:anim>
                                    <p:anim calcmode="lin" valueType="num">
                                      <p:cBhvr>
                                        <p:cTn id="49"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3">
                                            <p:txEl>
                                              <p:pRg st="11" end="11"/>
                                            </p:txEl>
                                          </p:spTgt>
                                        </p:tgtEl>
                                        <p:attrNameLst>
                                          <p:attrName>style.visibility</p:attrName>
                                        </p:attrNameLst>
                                      </p:cBhvr>
                                      <p:to>
                                        <p:strVal val="visible"/>
                                      </p:to>
                                    </p:set>
                                    <p:animEffect transition="in" filter="fade">
                                      <p:cBhvr>
                                        <p:cTn id="54" dur="500"/>
                                        <p:tgtEl>
                                          <p:spTgt spid="3">
                                            <p:txEl>
                                              <p:pRg st="11" end="11"/>
                                            </p:txEl>
                                          </p:spTgt>
                                        </p:tgtEl>
                                      </p:cBhvr>
                                    </p:animEffect>
                                  </p:childTnLst>
                                </p:cTn>
                              </p:par>
                            </p:childTnLst>
                          </p:cTn>
                        </p:par>
                        <p:par>
                          <p:cTn id="55" fill="hold">
                            <p:stCondLst>
                              <p:cond delay="500"/>
                            </p:stCondLst>
                            <p:childTnLst>
                              <p:par>
                                <p:cTn id="56" presetID="10" presetClass="exit" presetSubtype="0" fill="hold" grpId="1" nodeType="afterEffect">
                                  <p:stCondLst>
                                    <p:cond delay="0"/>
                                  </p:stCondLst>
                                  <p:childTnLst>
                                    <p:animEffect transition="out" filter="fade">
                                      <p:cBhvr>
                                        <p:cTn id="57" dur="500"/>
                                        <p:tgtEl>
                                          <p:spTgt spid="40"/>
                                        </p:tgtEl>
                                      </p:cBhvr>
                                    </p:animEffect>
                                    <p:set>
                                      <p:cBhvr>
                                        <p:cTn id="58" dur="1" fill="hold">
                                          <p:stCondLst>
                                            <p:cond delay="499"/>
                                          </p:stCondLst>
                                        </p:cTn>
                                        <p:tgtEl>
                                          <p:spTgt spid="40"/>
                                        </p:tgtEl>
                                        <p:attrNameLst>
                                          <p:attrName>style.visibility</p:attrName>
                                        </p:attrNameLst>
                                      </p:cBhvr>
                                      <p:to>
                                        <p:strVal val="hidden"/>
                                      </p:to>
                                    </p:set>
                                  </p:childTnLst>
                                </p:cTn>
                              </p:par>
                            </p:childTnLst>
                          </p:cTn>
                        </p:par>
                        <p:par>
                          <p:cTn id="59" fill="hold">
                            <p:stCondLst>
                              <p:cond delay="1000"/>
                            </p:stCondLst>
                            <p:childTnLst>
                              <p:par>
                                <p:cTn id="60" presetID="31" presetClass="entr" presetSubtype="0" fill="hold" grpId="0" nodeType="afterEffect">
                                  <p:stCondLst>
                                    <p:cond delay="0"/>
                                  </p:stCondLst>
                                  <p:childTnLst>
                                    <p:set>
                                      <p:cBhvr>
                                        <p:cTn id="61" dur="1" fill="hold">
                                          <p:stCondLst>
                                            <p:cond delay="0"/>
                                          </p:stCondLst>
                                        </p:cTn>
                                        <p:tgtEl>
                                          <p:spTgt spid="39"/>
                                        </p:tgtEl>
                                        <p:attrNameLst>
                                          <p:attrName>style.visibility</p:attrName>
                                        </p:attrNameLst>
                                      </p:cBhvr>
                                      <p:to>
                                        <p:strVal val="visible"/>
                                      </p:to>
                                    </p:set>
                                    <p:anim calcmode="lin" valueType="num">
                                      <p:cBhvr>
                                        <p:cTn id="62" dur="1000" fill="hold"/>
                                        <p:tgtEl>
                                          <p:spTgt spid="39"/>
                                        </p:tgtEl>
                                        <p:attrNameLst>
                                          <p:attrName>ppt_w</p:attrName>
                                        </p:attrNameLst>
                                      </p:cBhvr>
                                      <p:tavLst>
                                        <p:tav tm="0">
                                          <p:val>
                                            <p:fltVal val="0"/>
                                          </p:val>
                                        </p:tav>
                                        <p:tav tm="100000">
                                          <p:val>
                                            <p:strVal val="#ppt_w"/>
                                          </p:val>
                                        </p:tav>
                                      </p:tavLst>
                                    </p:anim>
                                    <p:anim calcmode="lin" valueType="num">
                                      <p:cBhvr>
                                        <p:cTn id="63" dur="1000" fill="hold"/>
                                        <p:tgtEl>
                                          <p:spTgt spid="39"/>
                                        </p:tgtEl>
                                        <p:attrNameLst>
                                          <p:attrName>ppt_h</p:attrName>
                                        </p:attrNameLst>
                                      </p:cBhvr>
                                      <p:tavLst>
                                        <p:tav tm="0">
                                          <p:val>
                                            <p:fltVal val="0"/>
                                          </p:val>
                                        </p:tav>
                                        <p:tav tm="100000">
                                          <p:val>
                                            <p:strVal val="#ppt_h"/>
                                          </p:val>
                                        </p:tav>
                                      </p:tavLst>
                                    </p:anim>
                                    <p:anim calcmode="lin" valueType="num">
                                      <p:cBhvr>
                                        <p:cTn id="64" dur="1000" fill="hold"/>
                                        <p:tgtEl>
                                          <p:spTgt spid="39"/>
                                        </p:tgtEl>
                                        <p:attrNameLst>
                                          <p:attrName>style.rotation</p:attrName>
                                        </p:attrNameLst>
                                      </p:cBhvr>
                                      <p:tavLst>
                                        <p:tav tm="0">
                                          <p:val>
                                            <p:fltVal val="90"/>
                                          </p:val>
                                        </p:tav>
                                        <p:tav tm="100000">
                                          <p:val>
                                            <p:fltVal val="0"/>
                                          </p:val>
                                        </p:tav>
                                      </p:tavLst>
                                    </p:anim>
                                    <p:animEffect transition="in" filter="fade">
                                      <p:cBhvr>
                                        <p:cTn id="65" dur="1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0" grpId="0"/>
      <p:bldP spid="40" grpId="1"/>
      <p:bldP spid="39" grpId="0"/>
      <p:bldP spid="7" grpId="0"/>
      <p:bldP spid="8"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1891"/>
            <a:ext cx="10515600" cy="1325563"/>
          </a:xfrm>
        </p:spPr>
        <p:txBody>
          <a:bodyPr/>
          <a:lstStyle/>
          <a:p>
            <a:r>
              <a:rPr lang="en-US" dirty="0"/>
              <a:t>Uniform Circular Motion: What is it?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10258"/>
                <a:ext cx="10515600" cy="4351056"/>
              </a:xfrm>
            </p:spPr>
            <p:txBody>
              <a:bodyPr>
                <a:normAutofit/>
              </a:bodyPr>
              <a:lstStyle/>
              <a:p>
                <a:r>
                  <a:rPr lang="en-US" dirty="0"/>
                  <a:t>Uniform circular motion is defined by any object that moves in a circular path at a constant speed.</a:t>
                </a:r>
              </a:p>
              <a:p>
                <a:pPr lvl="1"/>
                <a:r>
                  <a:rPr lang="en-US" dirty="0"/>
                  <a:t>When an object moves at a constant speed in a circular path, its distance can be determined by </a:t>
                </a:r>
                <a14:m>
                  <m:oMath xmlns:m="http://schemas.openxmlformats.org/officeDocument/2006/math">
                    <m:r>
                      <a:rPr lang="en-US" i="1" dirty="0" smtClean="0">
                        <a:latin typeface="Cambria Math" panose="02040503050406030204" pitchFamily="18" charset="0"/>
                      </a:rPr>
                      <m:t>𝑣</m:t>
                    </m:r>
                    <m:r>
                      <a:rPr lang="en-US" i="1" dirty="0" smtClean="0">
                        <a:latin typeface="Cambria Math" panose="02040503050406030204" pitchFamily="18" charset="0"/>
                      </a:rPr>
                      <m:t>=</m:t>
                    </m:r>
                    <m:r>
                      <a:rPr lang="en-US" i="1" dirty="0" smtClean="0">
                        <a:latin typeface="Cambria Math" panose="02040503050406030204" pitchFamily="18" charset="0"/>
                      </a:rPr>
                      <m:t>𝐶</m:t>
                    </m:r>
                    <m:r>
                      <a:rPr lang="en-US" i="1" dirty="0" smtClean="0">
                        <a:latin typeface="Cambria Math" panose="02040503050406030204" pitchFamily="18" charset="0"/>
                      </a:rPr>
                      <m:t>/</m:t>
                    </m:r>
                    <m:r>
                      <a:rPr lang="en-US" b="0" i="1" dirty="0" smtClean="0">
                        <a:latin typeface="Cambria Math" panose="02040503050406030204" pitchFamily="18" charset="0"/>
                      </a:rPr>
                      <m:t>𝑇</m:t>
                    </m:r>
                  </m:oMath>
                </a14:m>
                <a:r>
                  <a:rPr lang="en-US" dirty="0"/>
                  <a:t>, where C = circumference (2</a:t>
                </a:r>
                <a:r>
                  <a:rPr lang="el-GR" dirty="0"/>
                  <a:t>π</a:t>
                </a:r>
                <a:r>
                  <a:rPr lang="en-US" dirty="0"/>
                  <a:t>r), and T is the period for one complete revolution.</a:t>
                </a:r>
              </a:p>
              <a:p>
                <a:pPr lvl="1"/>
                <a:r>
                  <a:rPr lang="en-US" dirty="0"/>
                  <a:t>Uniform circular motion is also characterized by a centripetal acceleration (a</a:t>
                </a:r>
                <a:r>
                  <a:rPr lang="en-US" baseline="-25000" dirty="0"/>
                  <a:t>c</a:t>
                </a:r>
                <a:r>
                  <a:rPr lang="en-US" dirty="0"/>
                  <a:t>) that is directed towards the center of the circular path that the object traverses.</a:t>
                </a:r>
              </a:p>
              <a:p>
                <a:pPr lvl="2"/>
                <a:r>
                  <a:rPr lang="en-US" dirty="0"/>
                  <a:t>The centripetal acceleration is a component of the unbalanced force acting on the object so that it will maintain its traverse in a circular path.</a:t>
                </a:r>
              </a:p>
              <a:p>
                <a:pPr lvl="2"/>
                <a:r>
                  <a:rPr lang="en-US" dirty="0"/>
                  <a:t>The force has to act inwards, otherwise inertia takes over. And since it is an unbalanced force, the acceleration is in the same direction as the net force.</a:t>
                </a:r>
              </a:p>
              <a:p>
                <a:pPr lvl="2"/>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10258"/>
                <a:ext cx="10515600" cy="4351056"/>
              </a:xfrm>
              <a:blipFill rotWithShape="0">
                <a:blip r:embed="rId2"/>
                <a:stretch>
                  <a:fillRect l="-1043" t="-2381" r="-870"/>
                </a:stretch>
              </a:blipFill>
            </p:spPr>
            <p:txBody>
              <a:bodyPr/>
              <a:lstStyle/>
              <a:p>
                <a:r>
                  <a:rPr lang="en-US">
                    <a:noFill/>
                  </a:rPr>
                  <a:t> </a:t>
                </a:r>
              </a:p>
            </p:txBody>
          </p:sp>
        </mc:Fallback>
      </mc:AlternateContent>
    </p:spTree>
    <p:extLst>
      <p:ext uri="{BB962C8B-B14F-4D97-AF65-F5344CB8AC3E}">
        <p14:creationId xmlns:p14="http://schemas.microsoft.com/office/powerpoint/2010/main" val="1221036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42" presetClass="entr" presetSubtype="0" fill="hold" grpId="1"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42" presetClass="entr" presetSubtype="0" fill="hold" grpId="1"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sz="4000"/>
              <a:t>Circular Motion – Instantaneous Velocity</a:t>
            </a:r>
          </a:p>
        </p:txBody>
      </p:sp>
      <p:sp>
        <p:nvSpPr>
          <p:cNvPr id="5123" name="Rectangle 3"/>
          <p:cNvSpPr>
            <a:spLocks noGrp="1" noChangeArrowheads="1"/>
          </p:cNvSpPr>
          <p:nvPr>
            <p:ph type="body" idx="1"/>
          </p:nvPr>
        </p:nvSpPr>
        <p:spPr/>
        <p:txBody>
          <a:bodyPr/>
          <a:lstStyle/>
          <a:p>
            <a:r>
              <a:rPr lang="en-US" altLang="en-US" sz="2400" dirty="0"/>
              <a:t>For any object moving in a circular path, the velocity vector will always be at right angles to the position vector and tangent to the circle at any given point along the circular path of the object.</a:t>
            </a:r>
          </a:p>
        </p:txBody>
      </p:sp>
      <p:grpSp>
        <p:nvGrpSpPr>
          <p:cNvPr id="6" name="Group 5"/>
          <p:cNvGrpSpPr/>
          <p:nvPr/>
        </p:nvGrpSpPr>
        <p:grpSpPr>
          <a:xfrm>
            <a:off x="2468650" y="3193646"/>
            <a:ext cx="1625313" cy="747858"/>
            <a:chOff x="2468650" y="3193646"/>
            <a:chExt cx="1625313" cy="747858"/>
          </a:xfrm>
        </p:grpSpPr>
        <mc:AlternateContent xmlns:mc="http://schemas.openxmlformats.org/markup-compatibility/2006" xmlns:a14="http://schemas.microsoft.com/office/drawing/2010/main">
          <mc:Choice Requires="a14">
            <p:sp>
              <p:nvSpPr>
                <p:cNvPr id="5126" name="Text Box 6"/>
                <p:cNvSpPr txBox="1">
                  <a:spLocks noChangeArrowheads="1"/>
                </p:cNvSpPr>
                <p:nvPr/>
              </p:nvSpPr>
              <p:spPr bwMode="auto">
                <a:xfrm>
                  <a:off x="2588603" y="3193646"/>
                  <a:ext cx="607726" cy="496264"/>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b="1" i="1" dirty="0" smtClean="0">
                            <a:solidFill>
                              <a:schemeClr val="tx2"/>
                            </a:solidFill>
                            <a:latin typeface="Cambria Math" panose="02040503050406030204" pitchFamily="18" charset="0"/>
                          </a:rPr>
                          <m:t>𝒗</m:t>
                        </m:r>
                        <m:r>
                          <a:rPr lang="en-US" altLang="en-US" sz="2000" b="1" i="1" baseline="-25000" dirty="0">
                            <a:solidFill>
                              <a:schemeClr val="tx2"/>
                            </a:solidFill>
                            <a:latin typeface="Cambria Math" panose="02040503050406030204" pitchFamily="18" charset="0"/>
                          </a:rPr>
                          <m:t>𝟐</m:t>
                        </m:r>
                      </m:oMath>
                    </m:oMathPara>
                  </a14:m>
                  <a:endParaRPr lang="en-US" altLang="en-US" sz="2000" b="1" baseline="-25000" dirty="0">
                    <a:solidFill>
                      <a:schemeClr val="tx2"/>
                    </a:solidFill>
                  </a:endParaRPr>
                </a:p>
              </p:txBody>
            </p:sp>
          </mc:Choice>
          <mc:Fallback xmlns="">
            <p:sp>
              <p:nvSpPr>
                <p:cNvPr id="5126" name="Text Box 6"/>
                <p:cNvSpPr txBox="1">
                  <a:spLocks noRot="1" noChangeAspect="1" noMove="1" noResize="1" noEditPoints="1" noAdjustHandles="1" noChangeArrowheads="1" noChangeShapeType="1" noTextEdit="1"/>
                </p:cNvSpPr>
                <p:nvPr/>
              </p:nvSpPr>
              <p:spPr bwMode="auto">
                <a:xfrm>
                  <a:off x="2588603" y="3193646"/>
                  <a:ext cx="607726" cy="496264"/>
                </a:xfrm>
                <a:prstGeom prst="rect">
                  <a:avLst/>
                </a:prstGeom>
                <a:blipFill rotWithShape="0">
                  <a:blip r:embed="rId2"/>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5127" name="Line 7"/>
            <p:cNvSpPr>
              <a:spLocks noChangeShapeType="1"/>
            </p:cNvSpPr>
            <p:nvPr/>
          </p:nvSpPr>
          <p:spPr bwMode="auto">
            <a:xfrm rot="18091620" flipV="1">
              <a:off x="3281307" y="3128847"/>
              <a:ext cx="0" cy="1625313"/>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grpSp>
        <p:nvGrpSpPr>
          <p:cNvPr id="4" name="Group 3"/>
          <p:cNvGrpSpPr/>
          <p:nvPr/>
        </p:nvGrpSpPr>
        <p:grpSpPr>
          <a:xfrm>
            <a:off x="4077746" y="3567765"/>
            <a:ext cx="1014128" cy="1519322"/>
            <a:chOff x="4077746" y="3567765"/>
            <a:chExt cx="1014128" cy="1519322"/>
          </a:xfrm>
        </p:grpSpPr>
        <mc:AlternateContent xmlns:mc="http://schemas.openxmlformats.org/markup-compatibility/2006" xmlns:a14="http://schemas.microsoft.com/office/drawing/2010/main">
          <mc:Choice Requires="a14">
            <p:sp>
              <p:nvSpPr>
                <p:cNvPr id="5125" name="Text Box 5"/>
                <p:cNvSpPr txBox="1">
                  <a:spLocks noChangeArrowheads="1"/>
                </p:cNvSpPr>
                <p:nvPr/>
              </p:nvSpPr>
              <p:spPr bwMode="auto">
                <a:xfrm>
                  <a:off x="4432327" y="3567765"/>
                  <a:ext cx="659547" cy="38724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b="1" i="1" dirty="0" smtClean="0">
                            <a:solidFill>
                              <a:schemeClr val="tx2"/>
                            </a:solidFill>
                            <a:latin typeface="Cambria Math" panose="02040503050406030204" pitchFamily="18" charset="0"/>
                          </a:rPr>
                          <m:t>𝒗</m:t>
                        </m:r>
                        <m:r>
                          <a:rPr lang="en-US" altLang="en-US" sz="2000" b="1" i="1" baseline="-25000" dirty="0">
                            <a:solidFill>
                              <a:schemeClr val="tx2"/>
                            </a:solidFill>
                            <a:latin typeface="Cambria Math" panose="02040503050406030204" pitchFamily="18" charset="0"/>
                          </a:rPr>
                          <m:t>𝟏</m:t>
                        </m:r>
                      </m:oMath>
                    </m:oMathPara>
                  </a14:m>
                  <a:endParaRPr lang="en-US" altLang="en-US" sz="2000" b="1" baseline="-25000" dirty="0">
                    <a:solidFill>
                      <a:schemeClr val="tx2"/>
                    </a:solidFill>
                  </a:endParaRPr>
                </a:p>
              </p:txBody>
            </p:sp>
          </mc:Choice>
          <mc:Fallback xmlns="">
            <p:sp>
              <p:nvSpPr>
                <p:cNvPr id="5125" name="Text Box 5"/>
                <p:cNvSpPr txBox="1">
                  <a:spLocks noRot="1" noChangeAspect="1" noMove="1" noResize="1" noEditPoints="1" noAdjustHandles="1" noChangeArrowheads="1" noChangeShapeType="1" noTextEdit="1"/>
                </p:cNvSpPr>
                <p:nvPr/>
              </p:nvSpPr>
              <p:spPr bwMode="auto">
                <a:xfrm>
                  <a:off x="4432327" y="3567765"/>
                  <a:ext cx="659547" cy="387245"/>
                </a:xfrm>
                <a:prstGeom prst="rect">
                  <a:avLst/>
                </a:prstGeom>
                <a:blipFill rotWithShape="0">
                  <a:blip r:embed="rId3"/>
                  <a:stretch>
                    <a:fillRect b="-4688"/>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5128" name="Line 8"/>
            <p:cNvSpPr>
              <a:spLocks noChangeShapeType="1"/>
            </p:cNvSpPr>
            <p:nvPr/>
          </p:nvSpPr>
          <p:spPr bwMode="auto">
            <a:xfrm rot="18091620" flipV="1">
              <a:off x="3794820" y="3956172"/>
              <a:ext cx="1413841" cy="84799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5129" name="Oval 9"/>
          <p:cNvSpPr>
            <a:spLocks noChangeAspect="1" noChangeArrowheads="1"/>
          </p:cNvSpPr>
          <p:nvPr/>
        </p:nvSpPr>
        <p:spPr bwMode="auto">
          <a:xfrm rot="18091620">
            <a:off x="2426974" y="4179873"/>
            <a:ext cx="2045244" cy="2121152"/>
          </a:xfrm>
          <a:prstGeom prst="ellipse">
            <a:avLst/>
          </a:prstGeom>
          <a:solidFill>
            <a:srgbClr val="FFFFFF"/>
          </a:solidFill>
          <a:ln w="9525">
            <a:solidFill>
              <a:srgbClr val="000000"/>
            </a:solidFill>
            <a:round/>
            <a:headEnd/>
            <a:tailEnd/>
          </a:ln>
        </p:spPr>
        <p:txBody>
          <a:bodyPr/>
          <a:lstStyle/>
          <a:p>
            <a:endParaRPr lang="en-US"/>
          </a:p>
        </p:txBody>
      </p:sp>
      <p:sp>
        <p:nvSpPr>
          <p:cNvPr id="5130" name="Text Box 10"/>
          <p:cNvSpPr txBox="1">
            <a:spLocks noChangeArrowheads="1"/>
          </p:cNvSpPr>
          <p:nvPr/>
        </p:nvSpPr>
        <p:spPr bwMode="auto">
          <a:xfrm>
            <a:off x="3529343" y="4818611"/>
            <a:ext cx="355684" cy="465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2000" dirty="0">
                <a:solidFill>
                  <a:schemeClr val="tx2"/>
                </a:solidFill>
                <a:sym typeface="Symbol" panose="05050102010706020507" pitchFamily="18" charset="2"/>
              </a:rPr>
              <a:t></a:t>
            </a:r>
            <a:endParaRPr lang="en-US" altLang="en-US" sz="2000" dirty="0">
              <a:solidFill>
                <a:schemeClr val="tx2"/>
              </a:solidFill>
            </a:endParaRPr>
          </a:p>
        </p:txBody>
      </p:sp>
      <p:grpSp>
        <p:nvGrpSpPr>
          <p:cNvPr id="5" name="Group 4"/>
          <p:cNvGrpSpPr/>
          <p:nvPr/>
        </p:nvGrpSpPr>
        <p:grpSpPr>
          <a:xfrm>
            <a:off x="3171108" y="4262870"/>
            <a:ext cx="586526" cy="1001613"/>
            <a:chOff x="3171108" y="4262870"/>
            <a:chExt cx="586526" cy="1001613"/>
          </a:xfrm>
        </p:grpSpPr>
        <mc:AlternateContent xmlns:mc="http://schemas.openxmlformats.org/markup-compatibility/2006" xmlns:a14="http://schemas.microsoft.com/office/drawing/2010/main">
          <mc:Choice Requires="a14">
            <p:sp>
              <p:nvSpPr>
                <p:cNvPr id="5132" name="Text Box 12"/>
                <p:cNvSpPr txBox="1">
                  <a:spLocks noChangeArrowheads="1"/>
                </p:cNvSpPr>
                <p:nvPr/>
              </p:nvSpPr>
              <p:spPr bwMode="auto">
                <a:xfrm>
                  <a:off x="3171108" y="4433673"/>
                  <a:ext cx="586526" cy="5405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i="1" dirty="0" smtClean="0">
                            <a:solidFill>
                              <a:schemeClr val="tx2"/>
                            </a:solidFill>
                            <a:latin typeface="Cambria Math" panose="02040503050406030204" pitchFamily="18" charset="0"/>
                          </a:rPr>
                          <m:t>𝑟</m:t>
                        </m:r>
                        <m:r>
                          <a:rPr lang="en-US" altLang="en-US" sz="2000" i="1" baseline="-25000" dirty="0">
                            <a:solidFill>
                              <a:schemeClr val="tx2"/>
                            </a:solidFill>
                            <a:latin typeface="Cambria Math" panose="02040503050406030204" pitchFamily="18" charset="0"/>
                          </a:rPr>
                          <m:t>2</m:t>
                        </m:r>
                      </m:oMath>
                    </m:oMathPara>
                  </a14:m>
                  <a:endParaRPr lang="en-US" altLang="en-US" sz="2000" baseline="-25000" dirty="0">
                    <a:solidFill>
                      <a:schemeClr val="tx2"/>
                    </a:solidFill>
                  </a:endParaRPr>
                </a:p>
              </p:txBody>
            </p:sp>
          </mc:Choice>
          <mc:Fallback xmlns="">
            <p:sp>
              <p:nvSpPr>
                <p:cNvPr id="5132" name="Text Box 12"/>
                <p:cNvSpPr txBox="1">
                  <a:spLocks noRot="1" noChangeAspect="1" noMove="1" noResize="1" noEditPoints="1" noAdjustHandles="1" noChangeArrowheads="1" noChangeShapeType="1" noTextEdit="1"/>
                </p:cNvSpPr>
                <p:nvPr/>
              </p:nvSpPr>
              <p:spPr bwMode="auto">
                <a:xfrm>
                  <a:off x="3171108" y="4433673"/>
                  <a:ext cx="586526" cy="540553"/>
                </a:xfrm>
                <a:prstGeom prst="rect">
                  <a:avLst/>
                </a:prstGeom>
                <a:blipFill rotWithShape="0">
                  <a:blip r:embed="rId4"/>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5134" name="Line 14"/>
            <p:cNvSpPr>
              <a:spLocks noChangeShapeType="1"/>
            </p:cNvSpPr>
            <p:nvPr/>
          </p:nvSpPr>
          <p:spPr bwMode="auto">
            <a:xfrm rot="17700000" flipH="1" flipV="1">
              <a:off x="3167343" y="4715388"/>
              <a:ext cx="1001613" cy="96577"/>
            </a:xfrm>
            <a:prstGeom prst="line">
              <a:avLst/>
            </a:prstGeom>
            <a:noFill/>
            <a:ln w="9525">
              <a:solidFill>
                <a:srgbClr val="000000"/>
              </a:solidFill>
              <a:round/>
              <a:headEnd type="arrow"/>
              <a:tailEnd type="none"/>
            </a:ln>
            <a:extLst>
              <a:ext uri="{909E8E84-426E-40DD-AFC4-6F175D3DCCD1}">
                <a14:hiddenFill xmlns:a14="http://schemas.microsoft.com/office/drawing/2010/main">
                  <a:noFill/>
                </a14:hiddenFill>
              </a:ext>
            </a:extLst>
          </p:spPr>
          <p:txBody>
            <a:bodyPr/>
            <a:lstStyle/>
            <a:p>
              <a:endParaRPr lang="en-US"/>
            </a:p>
          </p:txBody>
        </p:sp>
      </p:grpSp>
      <p:grpSp>
        <p:nvGrpSpPr>
          <p:cNvPr id="3" name="Group 2"/>
          <p:cNvGrpSpPr/>
          <p:nvPr/>
        </p:nvGrpSpPr>
        <p:grpSpPr>
          <a:xfrm>
            <a:off x="3475179" y="4981630"/>
            <a:ext cx="968121" cy="729095"/>
            <a:chOff x="3475179" y="4981630"/>
            <a:chExt cx="968121" cy="729095"/>
          </a:xfrm>
        </p:grpSpPr>
        <mc:AlternateContent xmlns:mc="http://schemas.openxmlformats.org/markup-compatibility/2006" xmlns:a14="http://schemas.microsoft.com/office/drawing/2010/main">
          <mc:Choice Requires="a14">
            <p:sp>
              <p:nvSpPr>
                <p:cNvPr id="5131" name="Text Box 11"/>
                <p:cNvSpPr txBox="1">
                  <a:spLocks noChangeArrowheads="1"/>
                </p:cNvSpPr>
                <p:nvPr/>
              </p:nvSpPr>
              <p:spPr bwMode="auto">
                <a:xfrm>
                  <a:off x="3695335" y="5170172"/>
                  <a:ext cx="568860" cy="5405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i="1" dirty="0" smtClean="0">
                            <a:solidFill>
                              <a:schemeClr val="tx2"/>
                            </a:solidFill>
                            <a:latin typeface="Cambria Math" panose="02040503050406030204" pitchFamily="18" charset="0"/>
                          </a:rPr>
                          <m:t>𝑟</m:t>
                        </m:r>
                        <m:r>
                          <a:rPr lang="en-US" altLang="en-US" sz="2000" i="1" baseline="-25000" dirty="0">
                            <a:solidFill>
                              <a:schemeClr val="tx2"/>
                            </a:solidFill>
                            <a:latin typeface="Cambria Math" panose="02040503050406030204" pitchFamily="18" charset="0"/>
                          </a:rPr>
                          <m:t>1</m:t>
                        </m:r>
                      </m:oMath>
                    </m:oMathPara>
                  </a14:m>
                  <a:endParaRPr lang="en-US" altLang="en-US" sz="2000" baseline="-25000" dirty="0">
                    <a:solidFill>
                      <a:schemeClr val="tx2"/>
                    </a:solidFill>
                  </a:endParaRPr>
                </a:p>
              </p:txBody>
            </p:sp>
          </mc:Choice>
          <mc:Fallback xmlns="">
            <p:sp>
              <p:nvSpPr>
                <p:cNvPr id="5131" name="Text Box 11"/>
                <p:cNvSpPr txBox="1">
                  <a:spLocks noRot="1" noChangeAspect="1" noMove="1" noResize="1" noEditPoints="1" noAdjustHandles="1" noChangeArrowheads="1" noChangeShapeType="1" noTextEdit="1"/>
                </p:cNvSpPr>
                <p:nvPr/>
              </p:nvSpPr>
              <p:spPr bwMode="auto">
                <a:xfrm>
                  <a:off x="3695335" y="5170172"/>
                  <a:ext cx="568860" cy="540553"/>
                </a:xfrm>
                <a:prstGeom prst="rect">
                  <a:avLst/>
                </a:prstGeom>
                <a:blipFill rotWithShape="0">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5135" name="Line 15"/>
            <p:cNvSpPr>
              <a:spLocks noChangeShapeType="1"/>
            </p:cNvSpPr>
            <p:nvPr/>
          </p:nvSpPr>
          <p:spPr bwMode="auto">
            <a:xfrm rot="17700000" flipH="1" flipV="1">
              <a:off x="3739498" y="4717311"/>
              <a:ext cx="439483" cy="968121"/>
            </a:xfrm>
            <a:prstGeom prst="line">
              <a:avLst/>
            </a:prstGeom>
            <a:noFill/>
            <a:ln w="9525">
              <a:solidFill>
                <a:srgbClr val="000000"/>
              </a:solidFill>
              <a:round/>
              <a:headEnd type="arrow"/>
              <a:tailEnd/>
            </a:ln>
            <a:extLst>
              <a:ext uri="{909E8E84-426E-40DD-AFC4-6F175D3DCCD1}">
                <a14:hiddenFill xmlns:a14="http://schemas.microsoft.com/office/drawing/2010/main">
                  <a:noFill/>
                </a14:hiddenFill>
              </a:ext>
            </a:extLst>
          </p:spPr>
          <p:txBody>
            <a:bodyPr/>
            <a:lstStyle/>
            <a:p>
              <a:endParaRPr lang="en-US"/>
            </a:p>
          </p:txBody>
        </p:sp>
      </p:grpSp>
      <p:grpSp>
        <p:nvGrpSpPr>
          <p:cNvPr id="2" name="Group 1"/>
          <p:cNvGrpSpPr/>
          <p:nvPr/>
        </p:nvGrpSpPr>
        <p:grpSpPr>
          <a:xfrm rot="17714541">
            <a:off x="6688666" y="3881569"/>
            <a:ext cx="1455120" cy="1493838"/>
            <a:chOff x="7346955" y="2746377"/>
            <a:chExt cx="1455120" cy="1493838"/>
          </a:xfrm>
        </p:grpSpPr>
        <p:sp>
          <p:nvSpPr>
            <p:cNvPr id="5151" name="Line 31"/>
            <p:cNvSpPr>
              <a:spLocks noChangeShapeType="1"/>
            </p:cNvSpPr>
            <p:nvPr/>
          </p:nvSpPr>
          <p:spPr bwMode="auto">
            <a:xfrm rot="7846876" flipV="1">
              <a:off x="8105162" y="2742821"/>
              <a:ext cx="428625" cy="965200"/>
            </a:xfrm>
            <a:prstGeom prst="line">
              <a:avLst/>
            </a:prstGeom>
            <a:noFill/>
            <a:ln w="9525">
              <a:solidFill>
                <a:srgbClr val="000000"/>
              </a:solidFill>
              <a:round/>
              <a:headEnd type="arrow" w="med" len="med"/>
              <a:tailEnd/>
            </a:ln>
            <a:extLst>
              <a:ext uri="{909E8E84-426E-40DD-AFC4-6F175D3DCCD1}">
                <a14:hiddenFill xmlns:a14="http://schemas.microsoft.com/office/drawing/2010/main">
                  <a:noFill/>
                </a14:hiddenFill>
              </a:ext>
            </a:extLst>
          </p:spPr>
          <p:txBody>
            <a:bodyPr/>
            <a:lstStyle/>
            <a:p>
              <a:endParaRPr lang="en-US"/>
            </a:p>
          </p:txBody>
        </p:sp>
        <p:grpSp>
          <p:nvGrpSpPr>
            <p:cNvPr id="5158" name="Group 38"/>
            <p:cNvGrpSpPr>
              <a:grpSpLocks/>
            </p:cNvGrpSpPr>
            <p:nvPr/>
          </p:nvGrpSpPr>
          <p:grpSpPr bwMode="auto">
            <a:xfrm>
              <a:off x="7346955" y="2746377"/>
              <a:ext cx="1379539" cy="1493838"/>
              <a:chOff x="3668" y="1730"/>
              <a:chExt cx="869" cy="941"/>
            </a:xfrm>
          </p:grpSpPr>
          <p:sp>
            <p:nvSpPr>
              <p:cNvPr id="5146" name="Text Box 26"/>
              <p:cNvSpPr txBox="1">
                <a:spLocks noChangeArrowheads="1"/>
              </p:cNvSpPr>
              <p:nvPr/>
            </p:nvSpPr>
            <p:spPr bwMode="auto">
              <a:xfrm rot="3923438">
                <a:off x="4068" y="2129"/>
                <a:ext cx="305"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2000" dirty="0">
                    <a:solidFill>
                      <a:schemeClr val="tx2"/>
                    </a:solidFill>
                    <a:sym typeface="Symbol" panose="05050102010706020507" pitchFamily="18" charset="2"/>
                  </a:rPr>
                  <a:t></a:t>
                </a:r>
                <a:endParaRPr lang="en-US" altLang="en-US" sz="2000" dirty="0">
                  <a:solidFill>
                    <a:schemeClr val="tx2"/>
                  </a:solidFill>
                </a:endParaRPr>
              </a:p>
            </p:txBody>
          </p:sp>
          <mc:AlternateContent xmlns:mc="http://schemas.openxmlformats.org/markup-compatibility/2006" xmlns:a14="http://schemas.microsoft.com/office/drawing/2010/main">
            <mc:Choice Requires="a14">
              <p:sp>
                <p:nvSpPr>
                  <p:cNvPr id="5147" name="Text Box 27"/>
                  <p:cNvSpPr txBox="1">
                    <a:spLocks noChangeArrowheads="1"/>
                  </p:cNvSpPr>
                  <p:nvPr/>
                </p:nvSpPr>
                <p:spPr bwMode="auto">
                  <a:xfrm rot="3923438">
                    <a:off x="4187" y="1812"/>
                    <a:ext cx="359" cy="3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b="0" i="1" dirty="0" smtClean="0">
                              <a:solidFill>
                                <a:schemeClr val="tx2"/>
                              </a:solidFill>
                              <a:latin typeface="Cambria Math" panose="02040503050406030204" pitchFamily="18" charset="0"/>
                            </a:rPr>
                            <m:t>−</m:t>
                          </m:r>
                          <m:r>
                            <a:rPr lang="en-US" altLang="en-US" sz="2000" i="1" dirty="0" smtClean="0">
                              <a:solidFill>
                                <a:schemeClr val="tx2"/>
                              </a:solidFill>
                              <a:latin typeface="Cambria Math" panose="02040503050406030204" pitchFamily="18" charset="0"/>
                            </a:rPr>
                            <m:t>𝑟</m:t>
                          </m:r>
                          <m:r>
                            <a:rPr lang="en-US" altLang="en-US" sz="2000" i="1" baseline="-25000" dirty="0">
                              <a:solidFill>
                                <a:schemeClr val="tx2"/>
                              </a:solidFill>
                              <a:latin typeface="Cambria Math" panose="02040503050406030204" pitchFamily="18" charset="0"/>
                            </a:rPr>
                            <m:t>1</m:t>
                          </m:r>
                        </m:oMath>
                      </m:oMathPara>
                    </a14:m>
                    <a:endParaRPr lang="en-US" altLang="en-US" sz="2000" baseline="-25000" dirty="0">
                      <a:solidFill>
                        <a:schemeClr val="tx2"/>
                      </a:solidFill>
                    </a:endParaRPr>
                  </a:p>
                </p:txBody>
              </p:sp>
            </mc:Choice>
            <mc:Fallback xmlns="">
              <p:sp>
                <p:nvSpPr>
                  <p:cNvPr id="5147" name="Text Box 27"/>
                  <p:cNvSpPr txBox="1">
                    <a:spLocks noRot="1" noChangeAspect="1" noMove="1" noResize="1" noEditPoints="1" noAdjustHandles="1" noChangeArrowheads="1" noChangeShapeType="1" noTextEdit="1"/>
                  </p:cNvSpPr>
                  <p:nvPr/>
                </p:nvSpPr>
                <p:spPr bwMode="auto">
                  <a:xfrm rot="3923438">
                    <a:off x="4187" y="1812"/>
                    <a:ext cx="359" cy="341"/>
                  </a:xfrm>
                  <a:prstGeom prst="rect">
                    <a:avLst/>
                  </a:prstGeom>
                  <a:blipFill rotWithShape="0">
                    <a:blip r:embed="rId6"/>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48" name="Text Box 28"/>
                  <p:cNvSpPr txBox="1">
                    <a:spLocks noChangeArrowheads="1"/>
                  </p:cNvSpPr>
                  <p:nvPr/>
                </p:nvSpPr>
                <p:spPr bwMode="auto">
                  <a:xfrm rot="3923438">
                    <a:off x="3898" y="2317"/>
                    <a:ext cx="369" cy="3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i="1" dirty="0" smtClean="0">
                              <a:solidFill>
                                <a:schemeClr val="tx2"/>
                              </a:solidFill>
                              <a:latin typeface="Cambria Math" panose="02040503050406030204" pitchFamily="18" charset="0"/>
                            </a:rPr>
                            <m:t>𝑟</m:t>
                          </m:r>
                          <m:r>
                            <a:rPr lang="en-US" altLang="en-US" sz="2000" i="1" baseline="-25000" dirty="0">
                              <a:solidFill>
                                <a:schemeClr val="tx2"/>
                              </a:solidFill>
                              <a:latin typeface="Cambria Math" panose="02040503050406030204" pitchFamily="18" charset="0"/>
                            </a:rPr>
                            <m:t>2</m:t>
                          </m:r>
                        </m:oMath>
                      </m:oMathPara>
                    </a14:m>
                    <a:endParaRPr lang="en-US" altLang="en-US" sz="2000" baseline="-25000" dirty="0">
                      <a:solidFill>
                        <a:schemeClr val="tx2"/>
                      </a:solidFill>
                    </a:endParaRPr>
                  </a:p>
                </p:txBody>
              </p:sp>
            </mc:Choice>
            <mc:Fallback xmlns="">
              <p:sp>
                <p:nvSpPr>
                  <p:cNvPr id="5148" name="Text Box 28"/>
                  <p:cNvSpPr txBox="1">
                    <a:spLocks noRot="1" noChangeAspect="1" noMove="1" noResize="1" noEditPoints="1" noAdjustHandles="1" noChangeArrowheads="1" noChangeShapeType="1" noTextEdit="1"/>
                  </p:cNvSpPr>
                  <p:nvPr/>
                </p:nvSpPr>
                <p:spPr bwMode="auto">
                  <a:xfrm rot="3923438">
                    <a:off x="3898" y="2317"/>
                    <a:ext cx="369" cy="340"/>
                  </a:xfrm>
                  <a:prstGeom prst="rect">
                    <a:avLst/>
                  </a:prstGeom>
                  <a:blipFill rotWithShape="0">
                    <a:blip r:embed="rId7"/>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5150" name="Line 30"/>
              <p:cNvSpPr>
                <a:spLocks noChangeShapeType="1"/>
              </p:cNvSpPr>
              <p:nvPr/>
            </p:nvSpPr>
            <p:spPr bwMode="auto">
              <a:xfrm flipH="1">
                <a:off x="3779" y="2330"/>
                <a:ext cx="646" cy="0"/>
              </a:xfrm>
              <a:prstGeom prst="line">
                <a:avLst/>
              </a:prstGeom>
              <a:noFill/>
              <a:ln w="9525">
                <a:solidFill>
                  <a:srgbClr val="000000"/>
                </a:solidFill>
                <a:round/>
                <a:headEnd type="arrow" w="med" len="med"/>
                <a:tailEnd/>
              </a:ln>
              <a:extLst>
                <a:ext uri="{909E8E84-426E-40DD-AFC4-6F175D3DCCD1}">
                  <a14:hiddenFill xmlns:a14="http://schemas.microsoft.com/office/drawing/2010/main">
                    <a:noFill/>
                  </a14:hiddenFill>
                </a:ext>
              </a:extLst>
            </p:spPr>
            <p:txBody>
              <a:bodyPr/>
              <a:lstStyle/>
              <a:p>
                <a:endParaRPr lang="en-US"/>
              </a:p>
            </p:txBody>
          </p:sp>
          <p:sp>
            <p:nvSpPr>
              <p:cNvPr id="5152" name="Line 32"/>
              <p:cNvSpPr>
                <a:spLocks noChangeShapeType="1"/>
              </p:cNvSpPr>
              <p:nvPr/>
            </p:nvSpPr>
            <p:spPr bwMode="auto">
              <a:xfrm flipV="1">
                <a:off x="3774" y="1730"/>
                <a:ext cx="376" cy="608"/>
              </a:xfrm>
              <a:prstGeom prst="line">
                <a:avLst/>
              </a:prstGeom>
              <a:noFill/>
              <a:ln w="9525">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a14="http://schemas.microsoft.com/office/drawing/2010/main">
            <mc:Choice Requires="a14">
              <p:sp>
                <p:nvSpPr>
                  <p:cNvPr id="5153" name="Text Box 33"/>
                  <p:cNvSpPr txBox="1">
                    <a:spLocks noChangeArrowheads="1"/>
                  </p:cNvSpPr>
                  <p:nvPr/>
                </p:nvSpPr>
                <p:spPr bwMode="auto">
                  <a:xfrm rot="3923438">
                    <a:off x="3707" y="1783"/>
                    <a:ext cx="263" cy="3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i="1" dirty="0" smtClean="0">
                              <a:solidFill>
                                <a:schemeClr val="tx2"/>
                              </a:solidFill>
                              <a:latin typeface="Cambria Math" panose="02040503050406030204" pitchFamily="18" charset="0"/>
                              <a:sym typeface="Symbol" panose="05050102010706020507" pitchFamily="18" charset="2"/>
                            </a:rPr>
                            <m:t></m:t>
                          </m:r>
                          <m:r>
                            <a:rPr lang="en-US" altLang="en-US" sz="2000" i="1" dirty="0">
                              <a:solidFill>
                                <a:schemeClr val="tx2"/>
                              </a:solidFill>
                              <a:latin typeface="Cambria Math" panose="02040503050406030204" pitchFamily="18" charset="0"/>
                            </a:rPr>
                            <m:t>𝑟</m:t>
                          </m:r>
                        </m:oMath>
                      </m:oMathPara>
                    </a14:m>
                    <a:endParaRPr lang="en-US" altLang="en-US" sz="2000" baseline="-25000" dirty="0">
                      <a:solidFill>
                        <a:schemeClr val="tx2"/>
                      </a:solidFill>
                    </a:endParaRPr>
                  </a:p>
                </p:txBody>
              </p:sp>
            </mc:Choice>
            <mc:Fallback xmlns="">
              <p:sp>
                <p:nvSpPr>
                  <p:cNvPr id="5153" name="Text Box 33"/>
                  <p:cNvSpPr txBox="1">
                    <a:spLocks noRot="1" noChangeAspect="1" noMove="1" noResize="1" noEditPoints="1" noAdjustHandles="1" noChangeArrowheads="1" noChangeShapeType="1" noTextEdit="1"/>
                  </p:cNvSpPr>
                  <p:nvPr/>
                </p:nvSpPr>
                <p:spPr bwMode="auto">
                  <a:xfrm rot="3923438">
                    <a:off x="3707" y="1783"/>
                    <a:ext cx="263" cy="341"/>
                  </a:xfrm>
                  <a:prstGeom prst="rect">
                    <a:avLst/>
                  </a:prstGeom>
                  <a:blipFill rotWithShape="0">
                    <a:blip r:embed="rId8"/>
                    <a:stretch>
                      <a:fillRect r="-281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grpSp>
      </p:grpSp>
      <p:sp>
        <p:nvSpPr>
          <p:cNvPr id="5160" name="AutoShape 40">
            <a:hlinkClick r:id="rId9" action="ppaction://hlinksldjump" highlightClick="1"/>
          </p:cNvPr>
          <p:cNvSpPr>
            <a:spLocks noChangeArrowheads="1"/>
          </p:cNvSpPr>
          <p:nvPr/>
        </p:nvSpPr>
        <p:spPr bwMode="auto">
          <a:xfrm>
            <a:off x="9944100" y="6280150"/>
            <a:ext cx="723900" cy="577850"/>
          </a:xfrm>
          <a:prstGeom prst="actionButtonReturn">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mc:AlternateContent xmlns:mc="http://schemas.openxmlformats.org/markup-compatibility/2006" xmlns:a14="http://schemas.microsoft.com/office/drawing/2010/main">
        <mc:Choice Requires="a14">
          <p:sp>
            <p:nvSpPr>
              <p:cNvPr id="7" name="TextBox 6"/>
              <p:cNvSpPr txBox="1"/>
              <p:nvPr/>
            </p:nvSpPr>
            <p:spPr>
              <a:xfrm>
                <a:off x="5759572" y="5519430"/>
                <a:ext cx="4340392" cy="646331"/>
              </a:xfrm>
              <a:prstGeom prst="rect">
                <a:avLst/>
              </a:prstGeom>
              <a:solidFill>
                <a:srgbClr val="92D050"/>
              </a:solidFill>
            </p:spPr>
            <p:txBody>
              <a:bodyPr wrap="square" rtlCol="0">
                <a:spAutoFit/>
              </a:bodyPr>
              <a:lstStyle/>
              <a:p>
                <a:r>
                  <a:rPr lang="en-US" dirty="0"/>
                  <a:t>Note that the change in position, </a:t>
                </a:r>
                <a14:m>
                  <m:oMath xmlns:m="http://schemas.openxmlformats.org/officeDocument/2006/math">
                    <m:r>
                      <a:rPr lang="en-US" altLang="en-US" i="1" dirty="0" smtClean="0">
                        <a:solidFill>
                          <a:schemeClr val="tx1"/>
                        </a:solidFill>
                        <a:latin typeface="Cambria Math" panose="02040503050406030204" pitchFamily="18" charset="0"/>
                        <a:sym typeface="Symbol" panose="05050102010706020507" pitchFamily="18" charset="2"/>
                      </a:rPr>
                      <m:t></m:t>
                    </m:r>
                    <m:r>
                      <a:rPr lang="en-US" altLang="en-US" i="1" dirty="0">
                        <a:solidFill>
                          <a:schemeClr val="tx1"/>
                        </a:solidFill>
                        <a:latin typeface="Cambria Math" panose="02040503050406030204" pitchFamily="18" charset="0"/>
                      </a:rPr>
                      <m:t>𝑟</m:t>
                    </m:r>
                    <m:r>
                      <a:rPr lang="en-US" altLang="en-US" b="0" i="0" dirty="0" smtClean="0">
                        <a:solidFill>
                          <a:schemeClr val="tx1"/>
                        </a:solidFill>
                        <a:latin typeface="Cambria Math" panose="02040503050406030204" pitchFamily="18" charset="0"/>
                      </a:rPr>
                      <m:t>,</m:t>
                    </m:r>
                  </m:oMath>
                </a14:m>
                <a:r>
                  <a:rPr lang="en-US" altLang="en-US" dirty="0">
                    <a:solidFill>
                      <a:schemeClr val="tx1"/>
                    </a:solidFill>
                  </a:rPr>
                  <a:t> forms a chord from the tip of r</a:t>
                </a:r>
                <a:r>
                  <a:rPr lang="en-US" altLang="en-US" baseline="-25000" dirty="0">
                    <a:solidFill>
                      <a:schemeClr val="tx1"/>
                    </a:solidFill>
                  </a:rPr>
                  <a:t>1</a:t>
                </a:r>
                <a:r>
                  <a:rPr lang="en-US" altLang="en-US" dirty="0">
                    <a:solidFill>
                      <a:schemeClr val="tx1"/>
                    </a:solidFill>
                  </a:rPr>
                  <a:t> to the tip of r</a:t>
                </a:r>
                <a:r>
                  <a:rPr lang="en-US" altLang="en-US" baseline="-25000" dirty="0">
                    <a:solidFill>
                      <a:schemeClr val="tx1"/>
                    </a:solidFill>
                  </a:rPr>
                  <a:t>2</a:t>
                </a:r>
                <a:r>
                  <a:rPr lang="en-US" altLang="en-US" dirty="0">
                    <a:solidFill>
                      <a:schemeClr val="tx1"/>
                    </a:solidFill>
                  </a:rPr>
                  <a:t>.</a:t>
                </a:r>
                <a:endParaRPr lang="en-US" altLang="en-US" baseline="-25000" dirty="0">
                  <a:solidFill>
                    <a:schemeClr val="tx2"/>
                  </a:solidFill>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5759572" y="5519430"/>
                <a:ext cx="4340392" cy="646331"/>
              </a:xfrm>
              <a:prstGeom prst="rect">
                <a:avLst/>
              </a:prstGeom>
              <a:blipFill rotWithShape="0">
                <a:blip r:embed="rId10"/>
                <a:stretch>
                  <a:fillRect l="-1264" t="-4717" b="-14151"/>
                </a:stretch>
              </a:blipFill>
            </p:spPr>
            <p:txBody>
              <a:bodyPr/>
              <a:lstStyle/>
              <a:p>
                <a:r>
                  <a:rPr lang="en-US">
                    <a:noFill/>
                  </a:rPr>
                  <a:t> </a:t>
                </a:r>
              </a:p>
            </p:txBody>
          </p:sp>
        </mc:Fallback>
      </mc:AlternateContent>
    </p:spTree>
    <p:extLst>
      <p:ext uri="{BB962C8B-B14F-4D97-AF65-F5344CB8AC3E}">
        <p14:creationId xmlns:p14="http://schemas.microsoft.com/office/powerpoint/2010/main" val="2678508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checkerboard(across)">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9"/>
                                        </p:tgtEl>
                                        <p:attrNameLst>
                                          <p:attrName>style.visibility</p:attrName>
                                        </p:attrNameLst>
                                      </p:cBhvr>
                                      <p:to>
                                        <p:strVal val="visible"/>
                                      </p:to>
                                    </p:set>
                                    <p:animEffect transition="in" filter="fade">
                                      <p:cBhvr>
                                        <p:cTn id="12" dur="500"/>
                                        <p:tgtEl>
                                          <p:spTgt spid="5129"/>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par>
                          <p:cTn id="17" fill="hold">
                            <p:stCondLst>
                              <p:cond delay="1000"/>
                            </p:stCondLst>
                            <p:childTnLst>
                              <p:par>
                                <p:cTn id="18" presetID="22" presetClass="entr" presetSubtype="4"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10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1000" fill="hold"/>
                                        <p:tgtEl>
                                          <p:spTgt spid="5"/>
                                        </p:tgtEl>
                                        <p:attrNameLst>
                                          <p:attrName>ppt_w</p:attrName>
                                        </p:attrNameLst>
                                      </p:cBhvr>
                                      <p:tavLst>
                                        <p:tav tm="0">
                                          <p:val>
                                            <p:fltVal val="0"/>
                                          </p:val>
                                        </p:tav>
                                        <p:tav tm="100000">
                                          <p:val>
                                            <p:strVal val="#ppt_w"/>
                                          </p:val>
                                        </p:tav>
                                      </p:tavLst>
                                    </p:anim>
                                    <p:anim calcmode="lin" valueType="num">
                                      <p:cBhvr>
                                        <p:cTn id="26" dur="1000" fill="hold"/>
                                        <p:tgtEl>
                                          <p:spTgt spid="5"/>
                                        </p:tgtEl>
                                        <p:attrNameLst>
                                          <p:attrName>ppt_h</p:attrName>
                                        </p:attrNameLst>
                                      </p:cBhvr>
                                      <p:tavLst>
                                        <p:tav tm="0">
                                          <p:val>
                                            <p:fltVal val="0"/>
                                          </p:val>
                                        </p:tav>
                                        <p:tav tm="100000">
                                          <p:val>
                                            <p:strVal val="#ppt_h"/>
                                          </p:val>
                                        </p:tav>
                                      </p:tavLst>
                                    </p:anim>
                                    <p:anim calcmode="lin" valueType="num">
                                      <p:cBhvr>
                                        <p:cTn id="27" dur="1000" fill="hold"/>
                                        <p:tgtEl>
                                          <p:spTgt spid="5"/>
                                        </p:tgtEl>
                                        <p:attrNameLst>
                                          <p:attrName>style.rotation</p:attrName>
                                        </p:attrNameLst>
                                      </p:cBhvr>
                                      <p:tavLst>
                                        <p:tav tm="0">
                                          <p:val>
                                            <p:fltVal val="90"/>
                                          </p:val>
                                        </p:tav>
                                        <p:tav tm="100000">
                                          <p:val>
                                            <p:fltVal val="0"/>
                                          </p:val>
                                        </p:tav>
                                      </p:tavLst>
                                    </p:anim>
                                    <p:animEffect transition="in" filter="fade">
                                      <p:cBhvr>
                                        <p:cTn id="28" dur="1000"/>
                                        <p:tgtEl>
                                          <p:spTgt spid="5"/>
                                        </p:tgtEl>
                                      </p:cBhvr>
                                    </p:animEffect>
                                  </p:childTnLst>
                                </p:cTn>
                              </p:par>
                            </p:childTnLst>
                          </p:cTn>
                        </p:par>
                        <p:par>
                          <p:cTn id="29" fill="hold">
                            <p:stCondLst>
                              <p:cond delay="1000"/>
                            </p:stCondLst>
                            <p:childTnLst>
                              <p:par>
                                <p:cTn id="30" presetID="2" presetClass="entr" presetSubtype="6"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1000" fill="hold"/>
                                        <p:tgtEl>
                                          <p:spTgt spid="6"/>
                                        </p:tgtEl>
                                        <p:attrNameLst>
                                          <p:attrName>ppt_x</p:attrName>
                                        </p:attrNameLst>
                                      </p:cBhvr>
                                      <p:tavLst>
                                        <p:tav tm="0">
                                          <p:val>
                                            <p:strVal val="1+#ppt_w/2"/>
                                          </p:val>
                                        </p:tav>
                                        <p:tav tm="100000">
                                          <p:val>
                                            <p:strVal val="#ppt_x"/>
                                          </p:val>
                                        </p:tav>
                                      </p:tavLst>
                                    </p:anim>
                                    <p:anim calcmode="lin" valueType="num">
                                      <p:cBhvr additive="base">
                                        <p:cTn id="33" dur="1000" fill="hold"/>
                                        <p:tgtEl>
                                          <p:spTgt spid="6"/>
                                        </p:tgtEl>
                                        <p:attrNameLst>
                                          <p:attrName>ppt_y</p:attrName>
                                        </p:attrNameLst>
                                      </p:cBhvr>
                                      <p:tavLst>
                                        <p:tav tm="0">
                                          <p:val>
                                            <p:strVal val="1+#ppt_h/2"/>
                                          </p:val>
                                        </p:tav>
                                        <p:tav tm="100000">
                                          <p:val>
                                            <p:strVal val="#ppt_y"/>
                                          </p:val>
                                        </p:tav>
                                      </p:tavLst>
                                    </p:anim>
                                  </p:childTnLst>
                                </p:cTn>
                              </p:par>
                            </p:childTnLst>
                          </p:cTn>
                        </p:par>
                        <p:par>
                          <p:cTn id="34" fill="hold">
                            <p:stCondLst>
                              <p:cond delay="2000"/>
                            </p:stCondLst>
                            <p:childTnLst>
                              <p:par>
                                <p:cTn id="35" presetID="15" presetClass="entr" presetSubtype="0" fill="hold" grpId="0" nodeType="afterEffect">
                                  <p:stCondLst>
                                    <p:cond delay="1000"/>
                                  </p:stCondLst>
                                  <p:childTnLst>
                                    <p:set>
                                      <p:cBhvr>
                                        <p:cTn id="36" dur="1" fill="hold">
                                          <p:stCondLst>
                                            <p:cond delay="0"/>
                                          </p:stCondLst>
                                        </p:cTn>
                                        <p:tgtEl>
                                          <p:spTgt spid="5130"/>
                                        </p:tgtEl>
                                        <p:attrNameLst>
                                          <p:attrName>style.visibility</p:attrName>
                                        </p:attrNameLst>
                                      </p:cBhvr>
                                      <p:to>
                                        <p:strVal val="visible"/>
                                      </p:to>
                                    </p:set>
                                    <p:anim calcmode="lin" valueType="num">
                                      <p:cBhvr>
                                        <p:cTn id="37" dur="1000" fill="hold"/>
                                        <p:tgtEl>
                                          <p:spTgt spid="5130"/>
                                        </p:tgtEl>
                                        <p:attrNameLst>
                                          <p:attrName>ppt_w</p:attrName>
                                        </p:attrNameLst>
                                      </p:cBhvr>
                                      <p:tavLst>
                                        <p:tav tm="0">
                                          <p:val>
                                            <p:fltVal val="0"/>
                                          </p:val>
                                        </p:tav>
                                        <p:tav tm="100000">
                                          <p:val>
                                            <p:strVal val="#ppt_w"/>
                                          </p:val>
                                        </p:tav>
                                      </p:tavLst>
                                    </p:anim>
                                    <p:anim calcmode="lin" valueType="num">
                                      <p:cBhvr>
                                        <p:cTn id="38" dur="1000" fill="hold"/>
                                        <p:tgtEl>
                                          <p:spTgt spid="5130"/>
                                        </p:tgtEl>
                                        <p:attrNameLst>
                                          <p:attrName>ppt_h</p:attrName>
                                        </p:attrNameLst>
                                      </p:cBhvr>
                                      <p:tavLst>
                                        <p:tav tm="0">
                                          <p:val>
                                            <p:fltVal val="0"/>
                                          </p:val>
                                        </p:tav>
                                        <p:tav tm="100000">
                                          <p:val>
                                            <p:strVal val="#ppt_h"/>
                                          </p:val>
                                        </p:tav>
                                      </p:tavLst>
                                    </p:anim>
                                    <p:anim calcmode="lin" valueType="num">
                                      <p:cBhvr>
                                        <p:cTn id="39" dur="1000" fill="hold"/>
                                        <p:tgtEl>
                                          <p:spTgt spid="5130"/>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513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1" fill="hold">
                      <p:stCondLst>
                        <p:cond delay="indefinite"/>
                      </p:stCondLst>
                      <p:childTnLst>
                        <p:par>
                          <p:cTn id="42" fill="hold">
                            <p:stCondLst>
                              <p:cond delay="0"/>
                            </p:stCondLst>
                            <p:childTnLst>
                              <p:par>
                                <p:cTn id="43" presetID="6" presetClass="entr" presetSubtype="32" fill="hold"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circle(out)">
                                      <p:cBhvr>
                                        <p:cTn id="45" dur="2000"/>
                                        <p:tgtEl>
                                          <p:spTgt spid="2"/>
                                        </p:tgtEl>
                                      </p:cBhvr>
                                    </p:animEffect>
                                  </p:childTnLst>
                                </p:cTn>
                              </p:par>
                            </p:childTnLst>
                          </p:cTn>
                        </p:par>
                        <p:par>
                          <p:cTn id="46" fill="hold">
                            <p:stCondLst>
                              <p:cond delay="2000"/>
                            </p:stCondLst>
                            <p:childTnLst>
                              <p:par>
                                <p:cTn id="47" presetID="10" presetClass="entr" presetSubtype="0" fill="hold" grpId="0" nodeType="after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bldLvl="2" autoUpdateAnimBg="0"/>
      <p:bldP spid="5129" grpId="0" animBg="1"/>
      <p:bldP spid="5130" grpId="0"/>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6" name="Group 5"/>
          <p:cNvGrpSpPr/>
          <p:nvPr/>
        </p:nvGrpSpPr>
        <p:grpSpPr>
          <a:xfrm>
            <a:off x="2451399" y="3769022"/>
            <a:ext cx="1627188" cy="518035"/>
            <a:chOff x="2451399" y="3769022"/>
            <a:chExt cx="1627188" cy="518035"/>
          </a:xfrm>
        </p:grpSpPr>
        <mc:AlternateContent xmlns:mc="http://schemas.openxmlformats.org/markup-compatibility/2006" xmlns:a14="http://schemas.microsoft.com/office/drawing/2010/main">
          <mc:Choice Requires="a14">
            <p:sp>
              <p:nvSpPr>
                <p:cNvPr id="6150" name="Text Box 6"/>
                <p:cNvSpPr txBox="1">
                  <a:spLocks noChangeArrowheads="1"/>
                </p:cNvSpPr>
                <p:nvPr/>
              </p:nvSpPr>
              <p:spPr bwMode="auto">
                <a:xfrm>
                  <a:off x="2800692" y="3769022"/>
                  <a:ext cx="784225" cy="429510"/>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b="1" i="1" dirty="0" smtClean="0">
                            <a:solidFill>
                              <a:schemeClr val="tx2"/>
                            </a:solidFill>
                            <a:latin typeface="Cambria Math" panose="02040503050406030204" pitchFamily="18" charset="0"/>
                          </a:rPr>
                          <m:t>𝒗</m:t>
                        </m:r>
                        <m:r>
                          <a:rPr lang="en-US" altLang="en-US" sz="2000" b="1" i="1" baseline="-25000" dirty="0">
                            <a:solidFill>
                              <a:schemeClr val="tx2"/>
                            </a:solidFill>
                            <a:latin typeface="Cambria Math" panose="02040503050406030204" pitchFamily="18" charset="0"/>
                          </a:rPr>
                          <m:t>𝟐</m:t>
                        </m:r>
                      </m:oMath>
                    </m:oMathPara>
                  </a14:m>
                  <a:endParaRPr lang="en-US" altLang="en-US" sz="2000" b="1" baseline="-25000" dirty="0">
                    <a:solidFill>
                      <a:schemeClr val="tx2"/>
                    </a:solidFill>
                  </a:endParaRPr>
                </a:p>
              </p:txBody>
            </p:sp>
          </mc:Choice>
          <mc:Fallback xmlns="">
            <p:sp>
              <p:nvSpPr>
                <p:cNvPr id="6150" name="Text Box 6"/>
                <p:cNvSpPr txBox="1">
                  <a:spLocks noRot="1" noChangeAspect="1" noMove="1" noResize="1" noEditPoints="1" noAdjustHandles="1" noChangeArrowheads="1" noChangeShapeType="1" noTextEdit="1"/>
                </p:cNvSpPr>
                <p:nvPr/>
              </p:nvSpPr>
              <p:spPr bwMode="auto">
                <a:xfrm>
                  <a:off x="2800692" y="3769022"/>
                  <a:ext cx="784225" cy="429510"/>
                </a:xfrm>
                <a:prstGeom prst="rect">
                  <a:avLst/>
                </a:prstGeom>
                <a:blipFill rotWithShape="0">
                  <a:blip r:embed="rId2"/>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6151" name="Line 7"/>
            <p:cNvSpPr>
              <a:spLocks noChangeShapeType="1"/>
            </p:cNvSpPr>
            <p:nvPr/>
          </p:nvSpPr>
          <p:spPr bwMode="auto">
            <a:xfrm rot="18044266" flipV="1">
              <a:off x="3264993" y="3473463"/>
              <a:ext cx="0" cy="1627188"/>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mc:AlternateContent xmlns:mc="http://schemas.openxmlformats.org/markup-compatibility/2006" xmlns:a14="http://schemas.microsoft.com/office/drawing/2010/main">
        <mc:Choice Requires="a14">
          <p:sp>
            <p:nvSpPr>
              <p:cNvPr id="6149" name="Text Box 5"/>
              <p:cNvSpPr txBox="1">
                <a:spLocks noChangeArrowheads="1"/>
              </p:cNvSpPr>
              <p:nvPr/>
            </p:nvSpPr>
            <p:spPr bwMode="auto">
              <a:xfrm rot="158577">
                <a:off x="4561950" y="4065934"/>
                <a:ext cx="466723" cy="53022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b="1" i="1" dirty="0" smtClean="0">
                          <a:solidFill>
                            <a:schemeClr val="tx2"/>
                          </a:solidFill>
                          <a:latin typeface="Cambria Math" panose="02040503050406030204" pitchFamily="18" charset="0"/>
                        </a:rPr>
                        <m:t>𝒗</m:t>
                      </m:r>
                      <m:r>
                        <a:rPr lang="en-US" altLang="en-US" sz="2000" b="1" i="1" baseline="-25000" dirty="0">
                          <a:solidFill>
                            <a:schemeClr val="tx2"/>
                          </a:solidFill>
                          <a:latin typeface="Cambria Math" panose="02040503050406030204" pitchFamily="18" charset="0"/>
                        </a:rPr>
                        <m:t>𝟏</m:t>
                      </m:r>
                    </m:oMath>
                  </m:oMathPara>
                </a14:m>
                <a:endParaRPr lang="en-US" altLang="en-US" sz="2000" b="1" baseline="-25000" dirty="0">
                  <a:solidFill>
                    <a:schemeClr val="tx2"/>
                  </a:solidFill>
                </a:endParaRPr>
              </a:p>
            </p:txBody>
          </p:sp>
        </mc:Choice>
        <mc:Fallback xmlns="">
          <p:sp>
            <p:nvSpPr>
              <p:cNvPr id="6149" name="Text Box 5"/>
              <p:cNvSpPr txBox="1">
                <a:spLocks noRot="1" noChangeAspect="1" noMove="1" noResize="1" noEditPoints="1" noAdjustHandles="1" noChangeArrowheads="1" noChangeShapeType="1" noTextEdit="1"/>
              </p:cNvSpPr>
              <p:nvPr/>
            </p:nvSpPr>
            <p:spPr bwMode="auto">
              <a:xfrm rot="158577">
                <a:off x="4561950" y="4065934"/>
                <a:ext cx="466723" cy="530225"/>
              </a:xfrm>
              <a:prstGeom prst="rect">
                <a:avLst/>
              </a:prstGeom>
              <a:blipFill rotWithShape="0">
                <a:blip r:embed="rId3"/>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6152" name="Line 8"/>
          <p:cNvSpPr>
            <a:spLocks noChangeShapeType="1"/>
          </p:cNvSpPr>
          <p:nvPr/>
        </p:nvSpPr>
        <p:spPr bwMode="auto">
          <a:xfrm rot="18044266" flipV="1">
            <a:off x="3787737" y="4464386"/>
            <a:ext cx="1414462" cy="847725"/>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6153" name="Oval 9"/>
          <p:cNvSpPr>
            <a:spLocks noChangeAspect="1" noChangeArrowheads="1"/>
          </p:cNvSpPr>
          <p:nvPr/>
        </p:nvSpPr>
        <p:spPr bwMode="auto">
          <a:xfrm rot="18044266">
            <a:off x="2421453" y="4521592"/>
            <a:ext cx="2044700" cy="2122488"/>
          </a:xfrm>
          <a:prstGeom prst="ellipse">
            <a:avLst/>
          </a:prstGeom>
          <a:solidFill>
            <a:srgbClr val="FFFFFF"/>
          </a:solidFill>
          <a:ln w="9525">
            <a:solidFill>
              <a:srgbClr val="000000"/>
            </a:solidFill>
            <a:round/>
            <a:headEnd/>
            <a:tailEnd/>
          </a:ln>
        </p:spPr>
        <p:txBody>
          <a:bodyPr/>
          <a:lstStyle/>
          <a:p>
            <a:endParaRPr lang="en-US"/>
          </a:p>
        </p:txBody>
      </p:sp>
      <p:grpSp>
        <p:nvGrpSpPr>
          <p:cNvPr id="7" name="Group 6"/>
          <p:cNvGrpSpPr/>
          <p:nvPr/>
        </p:nvGrpSpPr>
        <p:grpSpPr>
          <a:xfrm>
            <a:off x="3216150" y="4654416"/>
            <a:ext cx="585788" cy="701675"/>
            <a:chOff x="3216150" y="4654416"/>
            <a:chExt cx="585788" cy="701675"/>
          </a:xfrm>
        </p:grpSpPr>
        <mc:AlternateContent xmlns:mc="http://schemas.openxmlformats.org/markup-compatibility/2006" xmlns:a14="http://schemas.microsoft.com/office/drawing/2010/main">
          <mc:Choice Requires="a14">
            <p:sp>
              <p:nvSpPr>
                <p:cNvPr id="6156" name="Text Box 12"/>
                <p:cNvSpPr txBox="1">
                  <a:spLocks noChangeArrowheads="1"/>
                </p:cNvSpPr>
                <p:nvPr/>
              </p:nvSpPr>
              <p:spPr bwMode="auto">
                <a:xfrm>
                  <a:off x="3216150" y="4804129"/>
                  <a:ext cx="585788" cy="5397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i="1" dirty="0" smtClean="0">
                            <a:solidFill>
                              <a:schemeClr val="tx2"/>
                            </a:solidFill>
                            <a:latin typeface="Cambria Math" panose="02040503050406030204" pitchFamily="18" charset="0"/>
                          </a:rPr>
                          <m:t>𝑎</m:t>
                        </m:r>
                      </m:oMath>
                    </m:oMathPara>
                  </a14:m>
                  <a:endParaRPr lang="en-US" altLang="en-US" sz="2000" baseline="-25000" dirty="0">
                    <a:solidFill>
                      <a:schemeClr val="tx2"/>
                    </a:solidFill>
                  </a:endParaRPr>
                </a:p>
              </p:txBody>
            </p:sp>
          </mc:Choice>
          <mc:Fallback xmlns="">
            <p:sp>
              <p:nvSpPr>
                <p:cNvPr id="6156" name="Text Box 12"/>
                <p:cNvSpPr txBox="1">
                  <a:spLocks noRot="1" noChangeAspect="1" noMove="1" noResize="1" noEditPoints="1" noAdjustHandles="1" noChangeArrowheads="1" noChangeShapeType="1" noTextEdit="1"/>
                </p:cNvSpPr>
                <p:nvPr/>
              </p:nvSpPr>
              <p:spPr bwMode="auto">
                <a:xfrm>
                  <a:off x="3216150" y="4804129"/>
                  <a:ext cx="585788" cy="539750"/>
                </a:xfrm>
                <a:prstGeom prst="rect">
                  <a:avLst/>
                </a:prstGeom>
                <a:blipFill rotWithShape="0">
                  <a:blip r:embed="rId4"/>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6157" name="Line 13"/>
            <p:cNvSpPr>
              <a:spLocks noChangeAspect="1" noChangeShapeType="1"/>
            </p:cNvSpPr>
            <p:nvPr/>
          </p:nvSpPr>
          <p:spPr bwMode="auto">
            <a:xfrm rot="18044266" flipH="1">
              <a:off x="3435500" y="5005254"/>
              <a:ext cx="701675" cy="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6174" name="Line 30"/>
          <p:cNvSpPr>
            <a:spLocks noChangeShapeType="1"/>
          </p:cNvSpPr>
          <p:nvPr/>
        </p:nvSpPr>
        <p:spPr bwMode="auto">
          <a:xfrm rot="18044266" flipH="1">
            <a:off x="3928784" y="4723090"/>
            <a:ext cx="596900" cy="966787"/>
          </a:xfrm>
          <a:prstGeom prst="line">
            <a:avLst/>
          </a:prstGeom>
          <a:noFill/>
          <a:ln w="9525">
            <a:solidFill>
              <a:schemeClr val="tx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 name="Group 7"/>
          <p:cNvGrpSpPr/>
          <p:nvPr/>
        </p:nvGrpSpPr>
        <p:grpSpPr>
          <a:xfrm rot="21377394">
            <a:off x="7022818" y="4396522"/>
            <a:ext cx="762000" cy="1393825"/>
            <a:chOff x="3261752" y="4776556"/>
            <a:chExt cx="762000" cy="1393825"/>
          </a:xfrm>
        </p:grpSpPr>
        <p:sp>
          <p:nvSpPr>
            <p:cNvPr id="6175" name="Line 31"/>
            <p:cNvSpPr>
              <a:spLocks noChangeShapeType="1"/>
            </p:cNvSpPr>
            <p:nvPr/>
          </p:nvSpPr>
          <p:spPr bwMode="auto">
            <a:xfrm rot="18224266" flipH="1" flipV="1">
              <a:off x="2945839" y="5092469"/>
              <a:ext cx="1393825" cy="762000"/>
            </a:xfrm>
            <a:prstGeom prst="line">
              <a:avLst/>
            </a:prstGeom>
            <a:noFill/>
            <a:ln w="9525">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a14="http://schemas.microsoft.com/office/drawing/2010/main">
          <mc:Choice Requires="a14">
            <p:sp>
              <p:nvSpPr>
                <p:cNvPr id="6177" name="Rectangle 33"/>
                <p:cNvSpPr>
                  <a:spLocks noChangeArrowheads="1"/>
                </p:cNvSpPr>
                <p:nvPr/>
              </p:nvSpPr>
              <p:spPr bwMode="auto">
                <a:xfrm>
                  <a:off x="3455797" y="5494838"/>
                  <a:ext cx="516488" cy="36933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pPr/>
                  <a14:m>
                    <m:oMathPara xmlns:m="http://schemas.openxmlformats.org/officeDocument/2006/math">
                      <m:oMathParaPr>
                        <m:jc m:val="centerGroup"/>
                      </m:oMathParaPr>
                      <m:oMath xmlns:m="http://schemas.openxmlformats.org/officeDocument/2006/math">
                        <m:r>
                          <a:rPr lang="en-US" altLang="en-US" i="1" dirty="0" smtClean="0">
                            <a:solidFill>
                              <a:schemeClr val="tx2"/>
                            </a:solidFill>
                            <a:latin typeface="Cambria Math" panose="02040503050406030204" pitchFamily="18" charset="0"/>
                            <a:sym typeface="Symbol" panose="05050102010706020507" pitchFamily="18" charset="2"/>
                          </a:rPr>
                          <m:t></m:t>
                        </m:r>
                        <m:r>
                          <a:rPr lang="en-US" altLang="en-US" b="1" i="1" dirty="0">
                            <a:solidFill>
                              <a:schemeClr val="tx2"/>
                            </a:solidFill>
                            <a:latin typeface="Cambria Math" panose="02040503050406030204" pitchFamily="18" charset="0"/>
                          </a:rPr>
                          <m:t>𝒗</m:t>
                        </m:r>
                      </m:oMath>
                    </m:oMathPara>
                  </a14:m>
                  <a:endParaRPr lang="en-US" altLang="en-US" b="1" dirty="0">
                    <a:solidFill>
                      <a:schemeClr val="tx2"/>
                    </a:solidFill>
                  </a:endParaRPr>
                </a:p>
              </p:txBody>
            </p:sp>
          </mc:Choice>
          <mc:Fallback xmlns="">
            <p:sp>
              <p:nvSpPr>
                <p:cNvPr id="6177" name="Rectangle 33"/>
                <p:cNvSpPr>
                  <a:spLocks noRot="1" noChangeAspect="1" noMove="1" noResize="1" noEditPoints="1" noAdjustHandles="1" noChangeArrowheads="1" noChangeShapeType="1" noTextEdit="1"/>
                </p:cNvSpPr>
                <p:nvPr/>
              </p:nvSpPr>
              <p:spPr bwMode="auto">
                <a:xfrm>
                  <a:off x="3455797" y="5494838"/>
                  <a:ext cx="516488" cy="369332"/>
                </a:xfrm>
                <a:prstGeom prst="rect">
                  <a:avLst/>
                </a:prstGeom>
                <a:blipFill rotWithShape="0">
                  <a:blip r:embed="rId5"/>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sp>
        <p:nvSpPr>
          <p:cNvPr id="6146" name="Rectangle 2"/>
          <p:cNvSpPr>
            <a:spLocks noGrp="1" noChangeArrowheads="1"/>
          </p:cNvSpPr>
          <p:nvPr>
            <p:ph type="title"/>
          </p:nvPr>
        </p:nvSpPr>
        <p:spPr>
          <a:xfrm>
            <a:off x="828480" y="187681"/>
            <a:ext cx="10515600" cy="1092292"/>
          </a:xfrm>
        </p:spPr>
        <p:txBody>
          <a:bodyPr/>
          <a:lstStyle/>
          <a:p>
            <a:r>
              <a:rPr lang="en-US" altLang="en-US" sz="4000" dirty="0"/>
              <a:t>Circular Motion – Centripetal Acceleration (a</a:t>
            </a:r>
            <a:r>
              <a:rPr lang="en-US" altLang="en-US" sz="4000" baseline="-25000" dirty="0"/>
              <a:t>c</a:t>
            </a:r>
            <a:r>
              <a:rPr lang="en-US" altLang="en-US" sz="4000" dirty="0"/>
              <a:t>)</a:t>
            </a:r>
          </a:p>
        </p:txBody>
      </p:sp>
      <mc:AlternateContent xmlns:mc="http://schemas.openxmlformats.org/markup-compatibility/2006">
        <mc:Choice xmlns:a14="http://schemas.microsoft.com/office/drawing/2010/main" Requires="a14">
          <p:sp>
            <p:nvSpPr>
              <p:cNvPr id="6147" name="Rectangle 3"/>
              <p:cNvSpPr>
                <a:spLocks noGrp="1" noChangeArrowheads="1"/>
              </p:cNvSpPr>
              <p:nvPr>
                <p:ph type="body" idx="1"/>
              </p:nvPr>
            </p:nvSpPr>
            <p:spPr>
              <a:xfrm>
                <a:off x="838200" y="1156771"/>
                <a:ext cx="9144000" cy="5244029"/>
              </a:xfrm>
            </p:spPr>
            <p:txBody>
              <a:bodyPr/>
              <a:lstStyle/>
              <a:p>
                <a:r>
                  <a:rPr lang="en-US" altLang="en-US" sz="2400" dirty="0"/>
                  <a:t>The acceleration of an object moving in a circular path can be represented by a change in velocity per unit of time.</a:t>
                </a:r>
              </a:p>
              <a:p>
                <a:pPr lvl="1"/>
                <a:r>
                  <a:rPr lang="en-US" altLang="en-US" sz="2000" dirty="0"/>
                  <a:t>As a result of the vector subtraction, you will note that the vector </a:t>
                </a:r>
                <a14:m>
                  <m:oMath xmlns:m="http://schemas.openxmlformats.org/officeDocument/2006/math">
                    <m:r>
                      <a:rPr lang="en-US" altLang="en-US" sz="2000" b="1" i="1" dirty="0">
                        <a:solidFill>
                          <a:schemeClr val="tx2"/>
                        </a:solidFill>
                        <a:latin typeface="Cambria Math" panose="02040503050406030204" pitchFamily="18" charset="0"/>
                      </a:rPr>
                      <m:t>𝒗</m:t>
                    </m:r>
                    <m:r>
                      <a:rPr lang="en-US" altLang="en-US" sz="2000" b="1" i="1" baseline="-25000" dirty="0">
                        <a:solidFill>
                          <a:schemeClr val="tx2"/>
                        </a:solidFill>
                        <a:latin typeface="Cambria Math" panose="02040503050406030204" pitchFamily="18" charset="0"/>
                      </a:rPr>
                      <m:t>𝟏</m:t>
                    </m:r>
                  </m:oMath>
                </a14:m>
                <a:r>
                  <a:rPr lang="en-US" altLang="en-US" sz="2000" dirty="0"/>
                  <a:t> is inverted before adding to vector </a:t>
                </a:r>
                <a14:m>
                  <m:oMath xmlns:m="http://schemas.openxmlformats.org/officeDocument/2006/math">
                    <m:r>
                      <a:rPr lang="en-US" altLang="en-US" sz="2000" b="1" i="1" dirty="0">
                        <a:solidFill>
                          <a:schemeClr val="tx2"/>
                        </a:solidFill>
                        <a:latin typeface="Cambria Math" panose="02040503050406030204" pitchFamily="18" charset="0"/>
                      </a:rPr>
                      <m:t>𝒗</m:t>
                    </m:r>
                    <m:r>
                      <a:rPr lang="en-US" altLang="en-US" sz="2000" b="1" i="1" baseline="-25000" dirty="0">
                        <a:solidFill>
                          <a:schemeClr val="tx2"/>
                        </a:solidFill>
                        <a:latin typeface="Cambria Math" panose="02040503050406030204" pitchFamily="18" charset="0"/>
                      </a:rPr>
                      <m:t>𝟐</m:t>
                    </m:r>
                  </m:oMath>
                </a14:m>
                <a:r>
                  <a:rPr lang="en-US" altLang="en-US" sz="2000" dirty="0"/>
                  <a:t>.  </a:t>
                </a:r>
              </a:p>
              <a:p>
                <a:pPr lvl="1"/>
                <a:r>
                  <a:rPr lang="en-US" altLang="en-US" sz="2000" dirty="0">
                    <a:sym typeface="Symbol" panose="05050102010706020507" pitchFamily="18" charset="2"/>
                  </a:rPr>
                  <a:t>You will also note that the </a:t>
                </a:r>
                <a14:m>
                  <m:oMath xmlns:m="http://schemas.openxmlformats.org/officeDocument/2006/math">
                    <m:r>
                      <a:rPr lang="en-US" altLang="en-US" sz="2000" i="1" dirty="0">
                        <a:solidFill>
                          <a:schemeClr val="tx2"/>
                        </a:solidFill>
                        <a:latin typeface="Cambria Math" panose="02040503050406030204" pitchFamily="18" charset="0"/>
                        <a:sym typeface="Symbol" panose="05050102010706020507" pitchFamily="18" charset="2"/>
                      </a:rPr>
                      <m:t></m:t>
                    </m:r>
                    <m:r>
                      <a:rPr lang="en-US" altLang="en-US" sz="2000" b="1" i="1" dirty="0">
                        <a:solidFill>
                          <a:schemeClr val="tx2"/>
                        </a:solidFill>
                        <a:latin typeface="Cambria Math" panose="02040503050406030204" pitchFamily="18" charset="0"/>
                      </a:rPr>
                      <m:t>𝒗</m:t>
                    </m:r>
                  </m:oMath>
                </a14:m>
                <a:r>
                  <a:rPr lang="en-US" altLang="en-US" sz="2000" dirty="0"/>
                  <a:t> vector points towards the center of the circular path if placed at the midpoint of the chord that connects both </a:t>
                </a:r>
                <a14:m>
                  <m:oMath xmlns:m="http://schemas.openxmlformats.org/officeDocument/2006/math">
                    <m:r>
                      <a:rPr lang="en-US" altLang="en-US" sz="2000" b="1" i="1" dirty="0">
                        <a:solidFill>
                          <a:schemeClr val="tx2"/>
                        </a:solidFill>
                        <a:latin typeface="Cambria Math" panose="02040503050406030204" pitchFamily="18" charset="0"/>
                      </a:rPr>
                      <m:t>𝒗</m:t>
                    </m:r>
                    <m:r>
                      <a:rPr lang="en-US" altLang="en-US" sz="2000" b="1" i="1" baseline="-25000" dirty="0" smtClean="0">
                        <a:solidFill>
                          <a:schemeClr val="tx2"/>
                        </a:solidFill>
                        <a:latin typeface="Cambria Math" panose="02040503050406030204" pitchFamily="18" charset="0"/>
                      </a:rPr>
                      <m:t>𝟏</m:t>
                    </m:r>
                  </m:oMath>
                </a14:m>
                <a:r>
                  <a:rPr lang="en-US" altLang="en-US" sz="2000" dirty="0"/>
                  <a:t> and </a:t>
                </a:r>
                <a14:m>
                  <m:oMath xmlns:m="http://schemas.openxmlformats.org/officeDocument/2006/math">
                    <m:r>
                      <a:rPr lang="en-US" altLang="en-US" sz="2000" b="1" i="1" dirty="0">
                        <a:solidFill>
                          <a:schemeClr val="tx2"/>
                        </a:solidFill>
                        <a:latin typeface="Cambria Math" panose="02040503050406030204" pitchFamily="18" charset="0"/>
                      </a:rPr>
                      <m:t>𝒗</m:t>
                    </m:r>
                    <m:r>
                      <a:rPr lang="en-US" altLang="en-US" sz="2000" b="1" i="1" baseline="-25000" dirty="0">
                        <a:solidFill>
                          <a:schemeClr val="tx2"/>
                        </a:solidFill>
                        <a:latin typeface="Cambria Math" panose="02040503050406030204" pitchFamily="18" charset="0"/>
                      </a:rPr>
                      <m:t>𝟐</m:t>
                    </m:r>
                  </m:oMath>
                </a14:m>
                <a:r>
                  <a:rPr lang="en-US" altLang="en-US" sz="2000" dirty="0"/>
                  <a:t>. </a:t>
                </a:r>
              </a:p>
              <a:p>
                <a:pPr lvl="1"/>
                <a:r>
                  <a:rPr lang="en-US" altLang="en-US" sz="2000" dirty="0"/>
                  <a:t>Since </a:t>
                </a:r>
                <a14:m>
                  <m:oMath xmlns:m="http://schemas.openxmlformats.org/officeDocument/2006/math">
                    <m:r>
                      <a:rPr lang="en-US" altLang="en-US" sz="2000" i="1" dirty="0" smtClean="0">
                        <a:solidFill>
                          <a:schemeClr val="accent5">
                            <a:lumMod val="75000"/>
                          </a:schemeClr>
                        </a:solidFill>
                        <a:latin typeface="Cambria Math" panose="02040503050406030204" pitchFamily="18" charset="0"/>
                      </a:rPr>
                      <m:t>𝑎</m:t>
                    </m:r>
                    <m:r>
                      <a:rPr lang="en-US" altLang="en-US" sz="2000" i="1" dirty="0" smtClean="0">
                        <a:solidFill>
                          <a:schemeClr val="accent5">
                            <a:lumMod val="75000"/>
                          </a:schemeClr>
                        </a:solidFill>
                        <a:latin typeface="Cambria Math" panose="02040503050406030204" pitchFamily="18" charset="0"/>
                      </a:rPr>
                      <m:t>=</m:t>
                    </m:r>
                    <m:r>
                      <m:rPr>
                        <m:sty m:val="p"/>
                      </m:rPr>
                      <a:rPr lang="el-GR" altLang="en-US" sz="2000" i="1" dirty="0" smtClean="0">
                        <a:solidFill>
                          <a:schemeClr val="accent5">
                            <a:lumMod val="75000"/>
                          </a:schemeClr>
                        </a:solidFill>
                        <a:latin typeface="Cambria Math" panose="02040503050406030204" pitchFamily="18" charset="0"/>
                      </a:rPr>
                      <m:t>Δ</m:t>
                    </m:r>
                    <m:r>
                      <a:rPr lang="en-US" altLang="en-US" sz="2000" b="1" i="1" dirty="0">
                        <a:solidFill>
                          <a:schemeClr val="accent5">
                            <a:lumMod val="75000"/>
                          </a:schemeClr>
                        </a:solidFill>
                        <a:latin typeface="Cambria Math" panose="02040503050406030204" pitchFamily="18" charset="0"/>
                      </a:rPr>
                      <m:t>𝒗</m:t>
                    </m:r>
                    <m:r>
                      <a:rPr lang="en-US" altLang="en-US" sz="2000" b="0" i="0" dirty="0" smtClean="0">
                        <a:solidFill>
                          <a:schemeClr val="accent5">
                            <a:lumMod val="75000"/>
                          </a:schemeClr>
                        </a:solidFill>
                        <a:latin typeface="Cambria Math" panose="02040503050406030204" pitchFamily="18" charset="0"/>
                      </a:rPr>
                      <m:t>/</m:t>
                    </m:r>
                    <m:r>
                      <m:rPr>
                        <m:sty m:val="p"/>
                      </m:rPr>
                      <a:rPr lang="en-US" altLang="en-US" sz="2000" b="0" i="0" dirty="0" smtClean="0">
                        <a:solidFill>
                          <a:schemeClr val="accent5">
                            <a:lumMod val="75000"/>
                          </a:schemeClr>
                        </a:solidFill>
                        <a:latin typeface="Cambria Math" panose="02040503050406030204" pitchFamily="18" charset="0"/>
                      </a:rPr>
                      <m:t>t</m:t>
                    </m:r>
                  </m:oMath>
                </a14:m>
                <a:r>
                  <a:rPr lang="en-US" altLang="en-US" sz="2000" b="1" dirty="0">
                    <a:solidFill>
                      <a:schemeClr val="tx2"/>
                    </a:solidFill>
                  </a:rPr>
                  <a:t>, </a:t>
                </a:r>
                <a:r>
                  <a:rPr lang="en-US" altLang="en-US" sz="2000" dirty="0"/>
                  <a:t>the vector difference will dictate the direction of the acceleration vector, which for circular motion is towards the center.</a:t>
                </a:r>
                <a:endParaRPr lang="en-US" altLang="en-US" sz="2000" b="1" dirty="0">
                  <a:solidFill>
                    <a:schemeClr val="tx2"/>
                  </a:solidFill>
                </a:endParaRPr>
              </a:p>
            </p:txBody>
          </p:sp>
        </mc:Choice>
        <mc:Fallback>
          <p:sp>
            <p:nvSpPr>
              <p:cNvPr id="6147" name="Rectangle 3"/>
              <p:cNvSpPr>
                <a:spLocks noGrp="1" noRot="1" noChangeAspect="1" noMove="1" noResize="1" noEditPoints="1" noAdjustHandles="1" noChangeArrowheads="1" noChangeShapeType="1" noTextEdit="1"/>
              </p:cNvSpPr>
              <p:nvPr>
                <p:ph type="body" idx="1"/>
              </p:nvPr>
            </p:nvSpPr>
            <p:spPr>
              <a:xfrm>
                <a:off x="838200" y="1156771"/>
                <a:ext cx="9144000" cy="5244029"/>
              </a:xfrm>
              <a:blipFill>
                <a:blip r:embed="rId6"/>
                <a:stretch>
                  <a:fillRect l="-933" t="-1628" r="-2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68" name="Text Box 24"/>
              <p:cNvSpPr txBox="1">
                <a:spLocks noChangeArrowheads="1"/>
              </p:cNvSpPr>
              <p:nvPr/>
            </p:nvSpPr>
            <p:spPr bwMode="auto">
              <a:xfrm>
                <a:off x="8731964" y="4545725"/>
                <a:ext cx="3280918" cy="902876"/>
              </a:xfrm>
              <a:prstGeom prst="rect">
                <a:avLst/>
              </a:prstGeom>
              <a:solidFill>
                <a:srgbClr val="92D050"/>
              </a:solidFill>
              <a:ln>
                <a:noFill/>
              </a:ln>
              <a:effectLst/>
            </p:spPr>
            <p:txBody>
              <a:bodyPr wrap="square">
                <a:spAutoFit/>
              </a:bodyPr>
              <a:lstStyle/>
              <a:p>
                <a:pPr/>
                <a14:m>
                  <m:oMathPara xmlns:m="http://schemas.openxmlformats.org/officeDocument/2006/math">
                    <m:oMathParaPr>
                      <m:jc m:val="centerGroup"/>
                    </m:oMathParaPr>
                    <m:oMath xmlns:m="http://schemas.openxmlformats.org/officeDocument/2006/math">
                      <m:r>
                        <a:rPr lang="en-US" altLang="en-US" sz="2800" i="1" dirty="0" smtClean="0">
                          <a:solidFill>
                            <a:schemeClr val="tx2"/>
                          </a:solidFill>
                          <a:latin typeface="Cambria Math" panose="02040503050406030204" pitchFamily="18" charset="0"/>
                        </a:rPr>
                        <m:t>𝑎</m:t>
                      </m:r>
                      <m:r>
                        <a:rPr lang="en-US" altLang="en-US" sz="2800" i="1" dirty="0" smtClean="0">
                          <a:solidFill>
                            <a:schemeClr val="tx2"/>
                          </a:solidFill>
                          <a:latin typeface="Cambria Math" panose="02040503050406030204" pitchFamily="18" charset="0"/>
                        </a:rPr>
                        <m:t>=</m:t>
                      </m:r>
                      <m:f>
                        <m:fPr>
                          <m:ctrlPr>
                            <a:rPr lang="en-US" altLang="en-US" sz="2800" i="1" dirty="0" smtClean="0">
                              <a:solidFill>
                                <a:schemeClr val="tx2"/>
                              </a:solidFill>
                              <a:latin typeface="Cambria Math" panose="02040503050406030204" pitchFamily="18" charset="0"/>
                            </a:rPr>
                          </m:ctrlPr>
                        </m:fPr>
                        <m:num>
                          <m:r>
                            <a:rPr lang="en-US" altLang="en-US" sz="2800" i="1" dirty="0">
                              <a:solidFill>
                                <a:schemeClr val="tx2"/>
                              </a:solidFill>
                              <a:latin typeface="Cambria Math" panose="02040503050406030204" pitchFamily="18" charset="0"/>
                              <a:sym typeface="Symbol" panose="05050102010706020507" pitchFamily="18" charset="2"/>
                            </a:rPr>
                            <m:t></m:t>
                          </m:r>
                          <m:r>
                            <a:rPr lang="en-US" altLang="en-US" sz="2800" i="1" dirty="0">
                              <a:solidFill>
                                <a:schemeClr val="tx2"/>
                              </a:solidFill>
                              <a:latin typeface="Cambria Math" panose="02040503050406030204" pitchFamily="18" charset="0"/>
                              <a:sym typeface="MT Symbol" pitchFamily="80" charset="2"/>
                            </a:rPr>
                            <m:t>𝑣</m:t>
                          </m:r>
                        </m:num>
                        <m:den>
                          <m:r>
                            <a:rPr lang="en-US" altLang="en-US" sz="2800" i="1" dirty="0" smtClean="0">
                              <a:solidFill>
                                <a:schemeClr val="tx2"/>
                              </a:solidFill>
                              <a:latin typeface="Cambria Math" panose="02040503050406030204" pitchFamily="18" charset="0"/>
                              <a:ea typeface="Cambria Math" panose="02040503050406030204" pitchFamily="18" charset="0"/>
                            </a:rPr>
                            <m:t>∆</m:t>
                          </m:r>
                          <m:r>
                            <a:rPr lang="en-US" altLang="en-US" sz="2800" b="0" i="1" dirty="0" smtClean="0">
                              <a:solidFill>
                                <a:schemeClr val="tx2"/>
                              </a:solidFill>
                              <a:latin typeface="Cambria Math" panose="02040503050406030204" pitchFamily="18" charset="0"/>
                              <a:ea typeface="Cambria Math" panose="02040503050406030204" pitchFamily="18" charset="0"/>
                            </a:rPr>
                            <m:t>𝑡</m:t>
                          </m:r>
                        </m:den>
                      </m:f>
                      <m:r>
                        <a:rPr lang="en-US" altLang="en-US" sz="2800" b="0" i="1" dirty="0" smtClean="0">
                          <a:solidFill>
                            <a:schemeClr val="tx2"/>
                          </a:solidFill>
                          <a:latin typeface="Cambria Math" panose="02040503050406030204" pitchFamily="18" charset="0"/>
                        </a:rPr>
                        <m:t>=</m:t>
                      </m:r>
                      <m:f>
                        <m:fPr>
                          <m:ctrlPr>
                            <a:rPr lang="en-US" altLang="en-US" sz="2800" b="0" i="1" dirty="0" smtClean="0">
                              <a:solidFill>
                                <a:schemeClr val="tx2"/>
                              </a:solidFill>
                              <a:latin typeface="Cambria Math" panose="02040503050406030204" pitchFamily="18" charset="0"/>
                            </a:rPr>
                          </m:ctrlPr>
                        </m:fPr>
                        <m:num>
                          <m:sSub>
                            <m:sSubPr>
                              <m:ctrlPr>
                                <a:rPr lang="en-US" altLang="en-US" sz="2800" b="0" i="1" dirty="0" smtClean="0">
                                  <a:solidFill>
                                    <a:schemeClr val="tx2"/>
                                  </a:solidFill>
                                  <a:latin typeface="Cambria Math" panose="02040503050406030204" pitchFamily="18" charset="0"/>
                                </a:rPr>
                              </m:ctrlPr>
                            </m:sSubPr>
                            <m:e>
                              <m:r>
                                <a:rPr lang="en-US" altLang="en-US" sz="2800" b="0" i="1" dirty="0" smtClean="0">
                                  <a:solidFill>
                                    <a:schemeClr val="tx2"/>
                                  </a:solidFill>
                                  <a:latin typeface="Cambria Math" panose="02040503050406030204" pitchFamily="18" charset="0"/>
                                </a:rPr>
                                <m:t>𝑣</m:t>
                              </m:r>
                            </m:e>
                            <m:sub>
                              <m:r>
                                <a:rPr lang="en-US" altLang="en-US" sz="2800" b="0" i="1" dirty="0" smtClean="0">
                                  <a:solidFill>
                                    <a:schemeClr val="tx2"/>
                                  </a:solidFill>
                                  <a:latin typeface="Cambria Math" panose="02040503050406030204" pitchFamily="18" charset="0"/>
                                </a:rPr>
                                <m:t>2</m:t>
                              </m:r>
                            </m:sub>
                          </m:sSub>
                          <m:r>
                            <a:rPr lang="en-US" altLang="en-US" sz="2800" b="0" i="1" dirty="0" smtClean="0">
                              <a:solidFill>
                                <a:schemeClr val="tx2"/>
                              </a:solidFill>
                              <a:latin typeface="Cambria Math" panose="02040503050406030204" pitchFamily="18" charset="0"/>
                            </a:rPr>
                            <m:t>−</m:t>
                          </m:r>
                          <m:sSub>
                            <m:sSubPr>
                              <m:ctrlPr>
                                <a:rPr lang="en-US" altLang="en-US" sz="2800" b="0" i="1" dirty="0" smtClean="0">
                                  <a:solidFill>
                                    <a:schemeClr val="tx2"/>
                                  </a:solidFill>
                                  <a:latin typeface="Cambria Math" panose="02040503050406030204" pitchFamily="18" charset="0"/>
                                </a:rPr>
                              </m:ctrlPr>
                            </m:sSubPr>
                            <m:e>
                              <m:r>
                                <a:rPr lang="en-US" altLang="en-US" sz="2800" b="0" i="1" dirty="0" smtClean="0">
                                  <a:solidFill>
                                    <a:schemeClr val="tx2"/>
                                  </a:solidFill>
                                  <a:latin typeface="Cambria Math" panose="02040503050406030204" pitchFamily="18" charset="0"/>
                                </a:rPr>
                                <m:t>𝑣</m:t>
                              </m:r>
                            </m:e>
                            <m:sub>
                              <m:r>
                                <a:rPr lang="en-US" altLang="en-US" sz="2800" b="0" i="1" dirty="0" smtClean="0">
                                  <a:solidFill>
                                    <a:schemeClr val="tx2"/>
                                  </a:solidFill>
                                  <a:latin typeface="Cambria Math" panose="02040503050406030204" pitchFamily="18" charset="0"/>
                                </a:rPr>
                                <m:t>1</m:t>
                              </m:r>
                            </m:sub>
                          </m:sSub>
                        </m:num>
                        <m:den>
                          <m:r>
                            <a:rPr lang="en-US" altLang="en-US" sz="2800" b="0" i="1" dirty="0" smtClean="0">
                              <a:solidFill>
                                <a:schemeClr val="tx2"/>
                              </a:solidFill>
                              <a:latin typeface="Cambria Math" panose="02040503050406030204" pitchFamily="18" charset="0"/>
                              <a:ea typeface="Cambria Math" panose="02040503050406030204" pitchFamily="18" charset="0"/>
                            </a:rPr>
                            <m:t>∆</m:t>
                          </m:r>
                          <m:r>
                            <a:rPr lang="en-US" altLang="en-US" sz="2800" b="0" i="1" dirty="0" smtClean="0">
                              <a:solidFill>
                                <a:schemeClr val="tx2"/>
                              </a:solidFill>
                              <a:latin typeface="Cambria Math" panose="02040503050406030204" pitchFamily="18" charset="0"/>
                              <a:ea typeface="Cambria Math" panose="02040503050406030204" pitchFamily="18" charset="0"/>
                            </a:rPr>
                            <m:t>𝑡</m:t>
                          </m:r>
                        </m:den>
                      </m:f>
                    </m:oMath>
                  </m:oMathPara>
                </a14:m>
                <a:endParaRPr lang="en-US" altLang="en-US" sz="2800" dirty="0">
                  <a:solidFill>
                    <a:schemeClr val="tx2"/>
                  </a:solidFill>
                  <a:sym typeface="MT Symbol" pitchFamily="80" charset="2"/>
                </a:endParaRPr>
              </a:p>
            </p:txBody>
          </p:sp>
        </mc:Choice>
        <mc:Fallback xmlns="">
          <p:sp>
            <p:nvSpPr>
              <p:cNvPr id="6168" name="Text Box 24"/>
              <p:cNvSpPr txBox="1">
                <a:spLocks noRot="1" noChangeAspect="1" noMove="1" noResize="1" noEditPoints="1" noAdjustHandles="1" noChangeArrowheads="1" noChangeShapeType="1" noTextEdit="1"/>
              </p:cNvSpPr>
              <p:nvPr/>
            </p:nvSpPr>
            <p:spPr bwMode="auto">
              <a:xfrm>
                <a:off x="8731964" y="4545725"/>
                <a:ext cx="3280918" cy="902876"/>
              </a:xfrm>
              <a:prstGeom prst="rect">
                <a:avLst/>
              </a:prstGeom>
              <a:blipFill rotWithShape="0">
                <a:blip r:embed="rId7"/>
                <a:stretch>
                  <a:fillRect/>
                </a:stretch>
              </a:blipFill>
              <a:ln>
                <a:noFill/>
              </a:ln>
              <a:effectLst/>
              <a:extLst/>
            </p:spPr>
            <p:txBody>
              <a:bodyPr/>
              <a:lstStyle/>
              <a:p>
                <a:r>
                  <a:rPr lang="en-US">
                    <a:noFill/>
                  </a:rPr>
                  <a:t> </a:t>
                </a:r>
              </a:p>
            </p:txBody>
          </p:sp>
        </mc:Fallback>
      </mc:AlternateContent>
      <p:grpSp>
        <p:nvGrpSpPr>
          <p:cNvPr id="9" name="Group 8"/>
          <p:cNvGrpSpPr/>
          <p:nvPr/>
        </p:nvGrpSpPr>
        <p:grpSpPr>
          <a:xfrm>
            <a:off x="2447065" y="3907434"/>
            <a:ext cx="1627188" cy="568325"/>
            <a:chOff x="5886376" y="4780807"/>
            <a:chExt cx="1627188" cy="568325"/>
          </a:xfrm>
        </p:grpSpPr>
        <mc:AlternateContent xmlns:mc="http://schemas.openxmlformats.org/markup-compatibility/2006" xmlns:a14="http://schemas.microsoft.com/office/drawing/2010/main">
          <mc:Choice Requires="a14">
            <p:sp>
              <p:nvSpPr>
                <p:cNvPr id="6159" name="Text Box 15"/>
                <p:cNvSpPr txBox="1">
                  <a:spLocks noChangeArrowheads="1"/>
                </p:cNvSpPr>
                <p:nvPr/>
              </p:nvSpPr>
              <p:spPr bwMode="auto">
                <a:xfrm rot="234173">
                  <a:off x="6554136" y="4780807"/>
                  <a:ext cx="654050" cy="56832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b="1" i="1" dirty="0" smtClean="0">
                            <a:solidFill>
                              <a:schemeClr val="tx2"/>
                            </a:solidFill>
                            <a:latin typeface="Cambria Math" panose="02040503050406030204" pitchFamily="18" charset="0"/>
                          </a:rPr>
                          <m:t>𝒗</m:t>
                        </m:r>
                        <m:r>
                          <a:rPr lang="en-US" altLang="en-US" sz="2000" b="1" i="1" baseline="-25000" dirty="0">
                            <a:solidFill>
                              <a:schemeClr val="tx2"/>
                            </a:solidFill>
                            <a:latin typeface="Cambria Math" panose="02040503050406030204" pitchFamily="18" charset="0"/>
                          </a:rPr>
                          <m:t>𝟐</m:t>
                        </m:r>
                      </m:oMath>
                    </m:oMathPara>
                  </a14:m>
                  <a:endParaRPr lang="en-US" altLang="en-US" sz="2000" b="1" baseline="-25000" dirty="0">
                    <a:solidFill>
                      <a:schemeClr val="tx2"/>
                    </a:solidFill>
                  </a:endParaRPr>
                </a:p>
              </p:txBody>
            </p:sp>
          </mc:Choice>
          <mc:Fallback xmlns="">
            <p:sp>
              <p:nvSpPr>
                <p:cNvPr id="6159" name="Text Box 15"/>
                <p:cNvSpPr txBox="1">
                  <a:spLocks noRot="1" noChangeAspect="1" noMove="1" noResize="1" noEditPoints="1" noAdjustHandles="1" noChangeArrowheads="1" noChangeShapeType="1" noTextEdit="1"/>
                </p:cNvSpPr>
                <p:nvPr/>
              </p:nvSpPr>
              <p:spPr bwMode="auto">
                <a:xfrm rot="234173">
                  <a:off x="6554136" y="4780807"/>
                  <a:ext cx="654050" cy="568325"/>
                </a:xfrm>
                <a:prstGeom prst="rect">
                  <a:avLst/>
                </a:prstGeom>
                <a:blipFill rotWithShape="0">
                  <a:blip r:embed="rId8"/>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6160" name="Line 16"/>
            <p:cNvSpPr>
              <a:spLocks noChangeShapeType="1"/>
            </p:cNvSpPr>
            <p:nvPr/>
          </p:nvSpPr>
          <p:spPr bwMode="auto">
            <a:xfrm rot="18013976" flipV="1">
              <a:off x="6699970" y="4353059"/>
              <a:ext cx="0" cy="1627188"/>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mc:AlternateContent xmlns:mc="http://schemas.openxmlformats.org/markup-compatibility/2006" xmlns:a14="http://schemas.microsoft.com/office/drawing/2010/main">
        <mc:Choice Requires="a14">
          <p:sp>
            <p:nvSpPr>
              <p:cNvPr id="6161" name="Text Box 17"/>
              <p:cNvSpPr txBox="1">
                <a:spLocks noChangeArrowheads="1"/>
              </p:cNvSpPr>
              <p:nvPr/>
            </p:nvSpPr>
            <p:spPr bwMode="auto">
              <a:xfrm>
                <a:off x="6127241" y="4571713"/>
                <a:ext cx="474663" cy="425450"/>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b="1" i="1" dirty="0" smtClean="0">
                          <a:solidFill>
                            <a:schemeClr val="tx2"/>
                          </a:solidFill>
                          <a:latin typeface="Cambria Math" panose="02040503050406030204" pitchFamily="18" charset="0"/>
                        </a:rPr>
                        <m:t>−</m:t>
                      </m:r>
                      <m:r>
                        <a:rPr lang="en-US" altLang="en-US" sz="2000" b="1" i="1" dirty="0" smtClean="0">
                          <a:solidFill>
                            <a:schemeClr val="tx2"/>
                          </a:solidFill>
                          <a:latin typeface="Cambria Math" panose="02040503050406030204" pitchFamily="18" charset="0"/>
                        </a:rPr>
                        <m:t>𝒗</m:t>
                      </m:r>
                      <m:r>
                        <a:rPr lang="en-US" altLang="en-US" sz="2000" b="1" i="1" baseline="-25000" dirty="0">
                          <a:solidFill>
                            <a:schemeClr val="tx2"/>
                          </a:solidFill>
                          <a:latin typeface="Cambria Math" panose="02040503050406030204" pitchFamily="18" charset="0"/>
                        </a:rPr>
                        <m:t>𝟏</m:t>
                      </m:r>
                    </m:oMath>
                  </m:oMathPara>
                </a14:m>
                <a:endParaRPr lang="en-US" altLang="en-US" sz="2000" b="1" baseline="-25000" dirty="0">
                  <a:solidFill>
                    <a:schemeClr val="tx2"/>
                  </a:solidFill>
                </a:endParaRPr>
              </a:p>
            </p:txBody>
          </p:sp>
        </mc:Choice>
        <mc:Fallback xmlns="">
          <p:sp>
            <p:nvSpPr>
              <p:cNvPr id="6161" name="Text Box 17"/>
              <p:cNvSpPr txBox="1">
                <a:spLocks noRot="1" noChangeAspect="1" noMove="1" noResize="1" noEditPoints="1" noAdjustHandles="1" noChangeArrowheads="1" noChangeShapeType="1" noTextEdit="1"/>
              </p:cNvSpPr>
              <p:nvPr/>
            </p:nvSpPr>
            <p:spPr bwMode="auto">
              <a:xfrm>
                <a:off x="6127241" y="4571713"/>
                <a:ext cx="474663" cy="425450"/>
              </a:xfrm>
              <a:prstGeom prst="rect">
                <a:avLst/>
              </a:prstGeom>
              <a:blipFill rotWithShape="0">
                <a:blip r:embed="rId9"/>
                <a:stretch>
                  <a:fillRect r="-25641"/>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6162" name="Line 18"/>
          <p:cNvSpPr>
            <a:spLocks noChangeShapeType="1"/>
          </p:cNvSpPr>
          <p:nvPr/>
        </p:nvSpPr>
        <p:spPr bwMode="auto">
          <a:xfrm rot="18013976" flipV="1">
            <a:off x="3782543" y="4448749"/>
            <a:ext cx="1414463" cy="847725"/>
          </a:xfrm>
          <a:prstGeom prst="line">
            <a:avLst/>
          </a:prstGeom>
          <a:noFill/>
          <a:ln w="9525">
            <a:solidFill>
              <a:srgbClr val="000000"/>
            </a:solidFill>
            <a:round/>
            <a:headEnd type="none" w="med" len="med"/>
            <a:tailEnd type="arrow"/>
          </a:ln>
          <a:extLst>
            <a:ext uri="{909E8E84-426E-40DD-AFC4-6F175D3DCCD1}">
              <a14:hiddenFill xmlns:a14="http://schemas.microsoft.com/office/drawing/2010/main">
                <a:noFill/>
              </a14:hiddenFill>
            </a:ext>
          </a:extLst>
        </p:spPr>
        <p:txBody>
          <a:bodyPr/>
          <a:lstStyle/>
          <a:p>
            <a:endParaRPr lang="en-US"/>
          </a:p>
        </p:txBody>
      </p:sp>
      <p:grpSp>
        <p:nvGrpSpPr>
          <p:cNvPr id="11" name="Group 10"/>
          <p:cNvGrpSpPr/>
          <p:nvPr/>
        </p:nvGrpSpPr>
        <p:grpSpPr>
          <a:xfrm>
            <a:off x="7050609" y="4377091"/>
            <a:ext cx="875361" cy="1393825"/>
            <a:chOff x="10443444" y="4080826"/>
            <a:chExt cx="875361" cy="1393825"/>
          </a:xfrm>
        </p:grpSpPr>
        <mc:AlternateContent xmlns:mc="http://schemas.openxmlformats.org/markup-compatibility/2006" xmlns:a14="http://schemas.microsoft.com/office/drawing/2010/main">
          <mc:Choice Requires="a14">
            <p:sp>
              <p:nvSpPr>
                <p:cNvPr id="6164" name="Text Box 20"/>
                <p:cNvSpPr txBox="1">
                  <a:spLocks noChangeArrowheads="1"/>
                </p:cNvSpPr>
                <p:nvPr/>
              </p:nvSpPr>
              <p:spPr bwMode="auto">
                <a:xfrm>
                  <a:off x="10534580" y="4787446"/>
                  <a:ext cx="784225" cy="45243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i="1" dirty="0" smtClean="0">
                            <a:solidFill>
                              <a:schemeClr val="tx2"/>
                            </a:solidFill>
                            <a:latin typeface="Cambria Math" panose="02040503050406030204" pitchFamily="18" charset="0"/>
                            <a:sym typeface="Symbol" panose="05050102010706020507" pitchFamily="18" charset="2"/>
                          </a:rPr>
                          <m:t></m:t>
                        </m:r>
                        <m:r>
                          <a:rPr lang="en-US" altLang="en-US" sz="2000" b="1" i="1" dirty="0">
                            <a:solidFill>
                              <a:schemeClr val="tx2"/>
                            </a:solidFill>
                            <a:latin typeface="Cambria Math" panose="02040503050406030204" pitchFamily="18" charset="0"/>
                          </a:rPr>
                          <m:t>𝒗</m:t>
                        </m:r>
                      </m:oMath>
                    </m:oMathPara>
                  </a14:m>
                  <a:endParaRPr lang="en-US" altLang="en-US" sz="2000" b="1" dirty="0">
                    <a:solidFill>
                      <a:schemeClr val="tx2"/>
                    </a:solidFill>
                  </a:endParaRPr>
                </a:p>
              </p:txBody>
            </p:sp>
          </mc:Choice>
          <mc:Fallback xmlns="">
            <p:sp>
              <p:nvSpPr>
                <p:cNvPr id="6164" name="Text Box 20"/>
                <p:cNvSpPr txBox="1">
                  <a:spLocks noRot="1" noChangeAspect="1" noMove="1" noResize="1" noEditPoints="1" noAdjustHandles="1" noChangeArrowheads="1" noChangeShapeType="1" noTextEdit="1"/>
                </p:cNvSpPr>
                <p:nvPr/>
              </p:nvSpPr>
              <p:spPr bwMode="auto">
                <a:xfrm>
                  <a:off x="10534580" y="4787446"/>
                  <a:ext cx="784225" cy="452438"/>
                </a:xfrm>
                <a:prstGeom prst="rect">
                  <a:avLst/>
                </a:prstGeom>
                <a:blipFill rotWithShape="0">
                  <a:blip r:embed="rId10"/>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6163" name="Line 19"/>
            <p:cNvSpPr>
              <a:spLocks noChangeShapeType="1"/>
            </p:cNvSpPr>
            <p:nvPr/>
          </p:nvSpPr>
          <p:spPr bwMode="auto">
            <a:xfrm rot="18013976" flipH="1" flipV="1">
              <a:off x="10127531" y="4396739"/>
              <a:ext cx="1393825" cy="762000"/>
            </a:xfrm>
            <a:prstGeom prst="line">
              <a:avLst/>
            </a:prstGeom>
            <a:noFill/>
            <a:ln w="9525">
              <a:solidFill>
                <a:schemeClr val="tx2"/>
              </a:solidFill>
              <a:round/>
              <a:headEnd type="none"/>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171" name="Rectangle 27"/>
          <p:cNvSpPr>
            <a:spLocks noChangeArrowheads="1"/>
          </p:cNvSpPr>
          <p:nvPr/>
        </p:nvSpPr>
        <p:spPr bwMode="auto">
          <a:xfrm>
            <a:off x="6838532" y="4116043"/>
            <a:ext cx="303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dirty="0">
                <a:solidFill>
                  <a:schemeClr val="tx2"/>
                </a:solidFill>
                <a:sym typeface="Symbol" panose="05050102010706020507" pitchFamily="18" charset="2"/>
              </a:rPr>
              <a:t></a:t>
            </a:r>
          </a:p>
        </p:txBody>
      </p:sp>
      <p:sp>
        <p:nvSpPr>
          <p:cNvPr id="6178" name="AutoShape 34">
            <a:hlinkClick r:id="" action="ppaction://hlinkshowjump?jump=previousslide" highlightClick="1"/>
          </p:cNvPr>
          <p:cNvSpPr>
            <a:spLocks noChangeArrowheads="1"/>
          </p:cNvSpPr>
          <p:nvPr/>
        </p:nvSpPr>
        <p:spPr bwMode="auto">
          <a:xfrm>
            <a:off x="10098088" y="6205538"/>
            <a:ext cx="563562" cy="652462"/>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8436708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checkerboard(across)">
                                      <p:cBhvr>
                                        <p:cTn id="7" dur="500"/>
                                        <p:tgtEl>
                                          <p:spTgt spid="6147">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168"/>
                                        </p:tgtEl>
                                        <p:attrNameLst>
                                          <p:attrName>style.visibility</p:attrName>
                                        </p:attrNameLst>
                                      </p:cBhvr>
                                      <p:to>
                                        <p:strVal val="visible"/>
                                      </p:to>
                                    </p:set>
                                    <p:animEffect transition="in" filter="fade">
                                      <p:cBhvr>
                                        <p:cTn id="11" dur="500"/>
                                        <p:tgtEl>
                                          <p:spTgt spid="6168"/>
                                        </p:tgtEl>
                                      </p:cBhvr>
                                    </p:animEffect>
                                  </p:childTnLst>
                                </p:cTn>
                              </p:par>
                            </p:childTnLst>
                          </p:cTn>
                        </p:par>
                        <p:par>
                          <p:cTn id="12" fill="hold">
                            <p:stCondLst>
                              <p:cond delay="1000"/>
                            </p:stCondLst>
                            <p:childTnLst>
                              <p:par>
                                <p:cTn id="13" presetID="10" presetClass="entr" presetSubtype="0" fill="hold" grpId="0" nodeType="afterEffect">
                                  <p:stCondLst>
                                    <p:cond delay="500"/>
                                  </p:stCondLst>
                                  <p:childTnLst>
                                    <p:set>
                                      <p:cBhvr>
                                        <p:cTn id="14" dur="1" fill="hold">
                                          <p:stCondLst>
                                            <p:cond delay="0"/>
                                          </p:stCondLst>
                                        </p:cTn>
                                        <p:tgtEl>
                                          <p:spTgt spid="6153"/>
                                        </p:tgtEl>
                                        <p:attrNameLst>
                                          <p:attrName>style.visibility</p:attrName>
                                        </p:attrNameLst>
                                      </p:cBhvr>
                                      <p:to>
                                        <p:strVal val="visible"/>
                                      </p:to>
                                    </p:set>
                                    <p:animEffect transition="in" filter="fade">
                                      <p:cBhvr>
                                        <p:cTn id="15" dur="1000"/>
                                        <p:tgtEl>
                                          <p:spTgt spid="6153"/>
                                        </p:tgtEl>
                                      </p:cBhvr>
                                    </p:animEffect>
                                  </p:childTnLst>
                                </p:cTn>
                              </p:par>
                            </p:childTnLst>
                          </p:cTn>
                        </p:par>
                        <p:par>
                          <p:cTn id="16" fill="hold">
                            <p:stCondLst>
                              <p:cond delay="2500"/>
                            </p:stCondLst>
                            <p:childTnLst>
                              <p:par>
                                <p:cTn id="17" presetID="2" presetClass="entr" presetSubtype="4" fill="hold" grpId="0" nodeType="afterEffect">
                                  <p:stCondLst>
                                    <p:cond delay="500"/>
                                  </p:stCondLst>
                                  <p:childTnLst>
                                    <p:set>
                                      <p:cBhvr>
                                        <p:cTn id="18" dur="1" fill="hold">
                                          <p:stCondLst>
                                            <p:cond delay="0"/>
                                          </p:stCondLst>
                                        </p:cTn>
                                        <p:tgtEl>
                                          <p:spTgt spid="6149"/>
                                        </p:tgtEl>
                                        <p:attrNameLst>
                                          <p:attrName>style.visibility</p:attrName>
                                        </p:attrNameLst>
                                      </p:cBhvr>
                                      <p:to>
                                        <p:strVal val="visible"/>
                                      </p:to>
                                    </p:set>
                                    <p:anim calcmode="lin" valueType="num">
                                      <p:cBhvr additive="base">
                                        <p:cTn id="19" dur="1000" fill="hold"/>
                                        <p:tgtEl>
                                          <p:spTgt spid="6149"/>
                                        </p:tgtEl>
                                        <p:attrNameLst>
                                          <p:attrName>ppt_x</p:attrName>
                                        </p:attrNameLst>
                                      </p:cBhvr>
                                      <p:tavLst>
                                        <p:tav tm="0">
                                          <p:val>
                                            <p:strVal val="#ppt_x"/>
                                          </p:val>
                                        </p:tav>
                                        <p:tav tm="100000">
                                          <p:val>
                                            <p:strVal val="#ppt_x"/>
                                          </p:val>
                                        </p:tav>
                                      </p:tavLst>
                                    </p:anim>
                                    <p:anim calcmode="lin" valueType="num">
                                      <p:cBhvr additive="base">
                                        <p:cTn id="20" dur="1000" fill="hold"/>
                                        <p:tgtEl>
                                          <p:spTgt spid="614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152"/>
                                        </p:tgtEl>
                                        <p:attrNameLst>
                                          <p:attrName>style.visibility</p:attrName>
                                        </p:attrNameLst>
                                      </p:cBhvr>
                                      <p:to>
                                        <p:strVal val="visible"/>
                                      </p:to>
                                    </p:set>
                                    <p:anim calcmode="lin" valueType="num">
                                      <p:cBhvr additive="base">
                                        <p:cTn id="23" dur="500" fill="hold"/>
                                        <p:tgtEl>
                                          <p:spTgt spid="6152"/>
                                        </p:tgtEl>
                                        <p:attrNameLst>
                                          <p:attrName>ppt_x</p:attrName>
                                        </p:attrNameLst>
                                      </p:cBhvr>
                                      <p:tavLst>
                                        <p:tav tm="0">
                                          <p:val>
                                            <p:strVal val="#ppt_x"/>
                                          </p:val>
                                        </p:tav>
                                        <p:tav tm="100000">
                                          <p:val>
                                            <p:strVal val="#ppt_x"/>
                                          </p:val>
                                        </p:tav>
                                      </p:tavLst>
                                    </p:anim>
                                    <p:anim calcmode="lin" valueType="num">
                                      <p:cBhvr additive="base">
                                        <p:cTn id="24" dur="500" fill="hold"/>
                                        <p:tgtEl>
                                          <p:spTgt spid="6152"/>
                                        </p:tgtEl>
                                        <p:attrNameLst>
                                          <p:attrName>ppt_y</p:attrName>
                                        </p:attrNameLst>
                                      </p:cBhvr>
                                      <p:tavLst>
                                        <p:tav tm="0">
                                          <p:val>
                                            <p:strVal val="1+#ppt_h/2"/>
                                          </p:val>
                                        </p:tav>
                                        <p:tav tm="100000">
                                          <p:val>
                                            <p:strVal val="#ppt_y"/>
                                          </p:val>
                                        </p:tav>
                                      </p:tavLst>
                                    </p:anim>
                                  </p:childTnLst>
                                </p:cTn>
                              </p:par>
                            </p:childTnLst>
                          </p:cTn>
                        </p:par>
                        <p:par>
                          <p:cTn id="25" fill="hold">
                            <p:stCondLst>
                              <p:cond delay="4000"/>
                            </p:stCondLst>
                            <p:childTnLst>
                              <p:par>
                                <p:cTn id="26" presetID="2" presetClass="entr" presetSubtype="6" fill="hold" nodeType="after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1000" fill="hold"/>
                                        <p:tgtEl>
                                          <p:spTgt spid="6"/>
                                        </p:tgtEl>
                                        <p:attrNameLst>
                                          <p:attrName>ppt_x</p:attrName>
                                        </p:attrNameLst>
                                      </p:cBhvr>
                                      <p:tavLst>
                                        <p:tav tm="0">
                                          <p:val>
                                            <p:strVal val="1+#ppt_w/2"/>
                                          </p:val>
                                        </p:tav>
                                        <p:tav tm="100000">
                                          <p:val>
                                            <p:strVal val="#ppt_x"/>
                                          </p:val>
                                        </p:tav>
                                      </p:tavLst>
                                    </p:anim>
                                    <p:anim calcmode="lin" valueType="num">
                                      <p:cBhvr additive="base">
                                        <p:cTn id="29" dur="1000" fill="hold"/>
                                        <p:tgtEl>
                                          <p:spTgt spid="6"/>
                                        </p:tgtEl>
                                        <p:attrNameLst>
                                          <p:attrName>ppt_y</p:attrName>
                                        </p:attrNameLst>
                                      </p:cBhvr>
                                      <p:tavLst>
                                        <p:tav tm="0">
                                          <p:val>
                                            <p:strVal val="1+#ppt_h/2"/>
                                          </p:val>
                                        </p:tav>
                                        <p:tav tm="100000">
                                          <p:val>
                                            <p:strVal val="#ppt_y"/>
                                          </p:val>
                                        </p:tav>
                                      </p:tavLst>
                                    </p:anim>
                                  </p:childTnLst>
                                </p:cTn>
                              </p:par>
                            </p:childTnLst>
                          </p:cTn>
                        </p:par>
                        <p:par>
                          <p:cTn id="30" fill="hold">
                            <p:stCondLst>
                              <p:cond delay="5000"/>
                            </p:stCondLst>
                            <p:childTnLst>
                              <p:par>
                                <p:cTn id="31" presetID="22" presetClass="entr" presetSubtype="4" fill="hold" grpId="0" nodeType="afterEffect">
                                  <p:stCondLst>
                                    <p:cond delay="0"/>
                                  </p:stCondLst>
                                  <p:childTnLst>
                                    <p:set>
                                      <p:cBhvr>
                                        <p:cTn id="32" dur="1" fill="hold">
                                          <p:stCondLst>
                                            <p:cond delay="0"/>
                                          </p:stCondLst>
                                        </p:cTn>
                                        <p:tgtEl>
                                          <p:spTgt spid="6174"/>
                                        </p:tgtEl>
                                        <p:attrNameLst>
                                          <p:attrName>style.visibility</p:attrName>
                                        </p:attrNameLst>
                                      </p:cBhvr>
                                      <p:to>
                                        <p:strVal val="visible"/>
                                      </p:to>
                                    </p:set>
                                    <p:animEffect transition="in" filter="wipe(down)">
                                      <p:cBhvr>
                                        <p:cTn id="33" dur="500"/>
                                        <p:tgtEl>
                                          <p:spTgt spid="6174"/>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6147">
                                            <p:txEl>
                                              <p:pRg st="1" end="1"/>
                                            </p:txEl>
                                          </p:spTgt>
                                        </p:tgtEl>
                                        <p:attrNameLst>
                                          <p:attrName>style.visibility</p:attrName>
                                        </p:attrNameLst>
                                      </p:cBhvr>
                                      <p:to>
                                        <p:strVal val="visible"/>
                                      </p:to>
                                    </p:set>
                                    <p:animEffect transition="in" filter="checkerboard(across)">
                                      <p:cBhvr>
                                        <p:cTn id="38" dur="500"/>
                                        <p:tgtEl>
                                          <p:spTgt spid="6147">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3" presetClass="path" presetSubtype="0" accel="50000" decel="50000" fill="hold" nodeType="clickEffect">
                                  <p:stCondLst>
                                    <p:cond delay="0"/>
                                  </p:stCondLst>
                                  <p:childTnLst>
                                    <p:animMotion origin="layout" path="M 1.66667E-6 1.48148E-6 L 0.33802 -0.00139 " pathEditMode="relative" rAng="0" ptsTypes="AA">
                                      <p:cBhvr>
                                        <p:cTn id="42" dur="2000" fill="hold"/>
                                        <p:tgtEl>
                                          <p:spTgt spid="6"/>
                                        </p:tgtEl>
                                        <p:attrNameLst>
                                          <p:attrName>ppt_x</p:attrName>
                                          <p:attrName>ppt_y</p:attrName>
                                        </p:attrNameLst>
                                      </p:cBhvr>
                                      <p:rCtr x="16901" y="-69"/>
                                    </p:animMotion>
                                  </p:childTnLst>
                                </p:cTn>
                              </p:par>
                            </p:childTnLst>
                          </p:cTn>
                        </p:par>
                        <p:par>
                          <p:cTn id="43" fill="hold">
                            <p:stCondLst>
                              <p:cond delay="2000"/>
                            </p:stCondLst>
                            <p:childTnLst>
                              <p:par>
                                <p:cTn id="44" presetID="10" presetClass="exit" presetSubtype="0" fill="hold" grpId="1" nodeType="afterEffect">
                                  <p:stCondLst>
                                    <p:cond delay="500"/>
                                  </p:stCondLst>
                                  <p:childTnLst>
                                    <p:animEffect transition="out" filter="fade">
                                      <p:cBhvr>
                                        <p:cTn id="45" dur="500"/>
                                        <p:tgtEl>
                                          <p:spTgt spid="6149"/>
                                        </p:tgtEl>
                                      </p:cBhvr>
                                    </p:animEffect>
                                    <p:set>
                                      <p:cBhvr>
                                        <p:cTn id="46" dur="1" fill="hold">
                                          <p:stCondLst>
                                            <p:cond delay="499"/>
                                          </p:stCondLst>
                                        </p:cTn>
                                        <p:tgtEl>
                                          <p:spTgt spid="6149"/>
                                        </p:tgtEl>
                                        <p:attrNameLst>
                                          <p:attrName>style.visibility</p:attrName>
                                        </p:attrNameLst>
                                      </p:cBhvr>
                                      <p:to>
                                        <p:strVal val="hidden"/>
                                      </p:to>
                                    </p:set>
                                  </p:childTnLst>
                                </p:cTn>
                              </p:par>
                            </p:childTnLst>
                          </p:cTn>
                        </p:par>
                        <p:par>
                          <p:cTn id="47" fill="hold">
                            <p:stCondLst>
                              <p:cond delay="3000"/>
                            </p:stCondLst>
                            <p:childTnLst>
                              <p:par>
                                <p:cTn id="48" presetID="8" presetClass="emph" presetSubtype="0" fill="hold" grpId="1" nodeType="afterEffect">
                                  <p:stCondLst>
                                    <p:cond delay="0"/>
                                  </p:stCondLst>
                                  <p:childTnLst>
                                    <p:animRot by="10800000">
                                      <p:cBhvr>
                                        <p:cTn id="49" dur="2000" fill="hold"/>
                                        <p:tgtEl>
                                          <p:spTgt spid="6152"/>
                                        </p:tgtEl>
                                        <p:attrNameLst>
                                          <p:attrName>r</p:attrName>
                                        </p:attrNameLst>
                                      </p:cBhvr>
                                    </p:animRot>
                                  </p:childTnLst>
                                </p:cTn>
                              </p:par>
                            </p:childTnLst>
                          </p:cTn>
                        </p:par>
                        <p:par>
                          <p:cTn id="50" fill="hold">
                            <p:stCondLst>
                              <p:cond delay="5000"/>
                            </p:stCondLst>
                            <p:childTnLst>
                              <p:par>
                                <p:cTn id="51" presetID="63" presetClass="path" presetSubtype="0" accel="50000" decel="50000" fill="hold" grpId="2" nodeType="afterEffect">
                                  <p:stCondLst>
                                    <p:cond delay="0"/>
                                  </p:stCondLst>
                                  <p:childTnLst>
                                    <p:animMotion origin="layout" path="M 2.08333E-7 -0.00833 L 0.18294 -0.01991 " pathEditMode="relative" rAng="0" ptsTypes="AA">
                                      <p:cBhvr>
                                        <p:cTn id="52" dur="2000" fill="hold"/>
                                        <p:tgtEl>
                                          <p:spTgt spid="6152"/>
                                        </p:tgtEl>
                                        <p:attrNameLst>
                                          <p:attrName>ppt_x</p:attrName>
                                          <p:attrName>ppt_y</p:attrName>
                                        </p:attrNameLst>
                                      </p:cBhvr>
                                      <p:rCtr x="9141" y="-579"/>
                                    </p:animMotion>
                                  </p:childTnLst>
                                </p:cTn>
                              </p:par>
                            </p:childTnLst>
                          </p:cTn>
                        </p:par>
                        <p:par>
                          <p:cTn id="53" fill="hold">
                            <p:stCondLst>
                              <p:cond delay="7000"/>
                            </p:stCondLst>
                            <p:childTnLst>
                              <p:par>
                                <p:cTn id="54" presetID="10" presetClass="entr" presetSubtype="0" fill="hold" grpId="0" nodeType="afterEffect">
                                  <p:stCondLst>
                                    <p:cond delay="0"/>
                                  </p:stCondLst>
                                  <p:childTnLst>
                                    <p:set>
                                      <p:cBhvr>
                                        <p:cTn id="55" dur="1" fill="hold">
                                          <p:stCondLst>
                                            <p:cond delay="0"/>
                                          </p:stCondLst>
                                        </p:cTn>
                                        <p:tgtEl>
                                          <p:spTgt spid="6161"/>
                                        </p:tgtEl>
                                        <p:attrNameLst>
                                          <p:attrName>style.visibility</p:attrName>
                                        </p:attrNameLst>
                                      </p:cBhvr>
                                      <p:to>
                                        <p:strVal val="visible"/>
                                      </p:to>
                                    </p:set>
                                    <p:animEffect transition="in" filter="fade">
                                      <p:cBhvr>
                                        <p:cTn id="56" dur="500"/>
                                        <p:tgtEl>
                                          <p:spTgt spid="6161"/>
                                        </p:tgtEl>
                                      </p:cBhvr>
                                    </p:animEffect>
                                  </p:childTnLst>
                                </p:cTn>
                              </p:par>
                            </p:childTnLst>
                          </p:cTn>
                        </p:par>
                        <p:par>
                          <p:cTn id="57" fill="hold">
                            <p:stCondLst>
                              <p:cond delay="7500"/>
                            </p:stCondLst>
                            <p:childTnLst>
                              <p:par>
                                <p:cTn id="58" presetID="10" presetClass="entr" presetSubtype="0" fill="hold" grpId="0" nodeType="afterEffect">
                                  <p:stCondLst>
                                    <p:cond delay="0"/>
                                  </p:stCondLst>
                                  <p:childTnLst>
                                    <p:set>
                                      <p:cBhvr>
                                        <p:cTn id="59" dur="1" fill="hold">
                                          <p:stCondLst>
                                            <p:cond delay="0"/>
                                          </p:stCondLst>
                                        </p:cTn>
                                        <p:tgtEl>
                                          <p:spTgt spid="6171"/>
                                        </p:tgtEl>
                                        <p:attrNameLst>
                                          <p:attrName>style.visibility</p:attrName>
                                        </p:attrNameLst>
                                      </p:cBhvr>
                                      <p:to>
                                        <p:strVal val="visible"/>
                                      </p:to>
                                    </p:set>
                                    <p:animEffect transition="in" filter="fade">
                                      <p:cBhvr>
                                        <p:cTn id="60" dur="500"/>
                                        <p:tgtEl>
                                          <p:spTgt spid="6171"/>
                                        </p:tgtEl>
                                      </p:cBhvr>
                                    </p:animEffect>
                                  </p:childTnLst>
                                </p:cTn>
                              </p:par>
                            </p:childTnLst>
                          </p:cTn>
                        </p:par>
                        <p:par>
                          <p:cTn id="61" fill="hold">
                            <p:stCondLst>
                              <p:cond delay="8000"/>
                            </p:stCondLst>
                            <p:childTnLst>
                              <p:par>
                                <p:cTn id="62" presetID="5" presetClass="entr" presetSubtype="10" fill="hold" grpId="0" nodeType="afterEffect">
                                  <p:stCondLst>
                                    <p:cond delay="1000"/>
                                  </p:stCondLst>
                                  <p:childTnLst>
                                    <p:set>
                                      <p:cBhvr>
                                        <p:cTn id="63" dur="1" fill="hold">
                                          <p:stCondLst>
                                            <p:cond delay="0"/>
                                          </p:stCondLst>
                                        </p:cTn>
                                        <p:tgtEl>
                                          <p:spTgt spid="6147">
                                            <p:txEl>
                                              <p:pRg st="2" end="2"/>
                                            </p:txEl>
                                          </p:spTgt>
                                        </p:tgtEl>
                                        <p:attrNameLst>
                                          <p:attrName>style.visibility</p:attrName>
                                        </p:attrNameLst>
                                      </p:cBhvr>
                                      <p:to>
                                        <p:strVal val="visible"/>
                                      </p:to>
                                    </p:set>
                                    <p:animEffect transition="in" filter="checkerboard(across)">
                                      <p:cBhvr>
                                        <p:cTn id="64" dur="1000"/>
                                        <p:tgtEl>
                                          <p:spTgt spid="6147">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3" fill="hold" nodeType="clickEffect">
                                  <p:stCondLst>
                                    <p:cond delay="0"/>
                                  </p:stCondLst>
                                  <p:childTnLst>
                                    <p:set>
                                      <p:cBhvr>
                                        <p:cTn id="68" dur="1" fill="hold">
                                          <p:stCondLst>
                                            <p:cond delay="0"/>
                                          </p:stCondLst>
                                        </p:cTn>
                                        <p:tgtEl>
                                          <p:spTgt spid="8"/>
                                        </p:tgtEl>
                                        <p:attrNameLst>
                                          <p:attrName>style.visibility</p:attrName>
                                        </p:attrNameLst>
                                      </p:cBhvr>
                                      <p:to>
                                        <p:strVal val="visible"/>
                                      </p:to>
                                    </p:set>
                                    <p:anim calcmode="lin" valueType="num">
                                      <p:cBhvr additive="base">
                                        <p:cTn id="69" dur="1000" fill="hold"/>
                                        <p:tgtEl>
                                          <p:spTgt spid="8"/>
                                        </p:tgtEl>
                                        <p:attrNameLst>
                                          <p:attrName>ppt_x</p:attrName>
                                        </p:attrNameLst>
                                      </p:cBhvr>
                                      <p:tavLst>
                                        <p:tav tm="0">
                                          <p:val>
                                            <p:strVal val="1+#ppt_w/2"/>
                                          </p:val>
                                        </p:tav>
                                        <p:tav tm="100000">
                                          <p:val>
                                            <p:strVal val="#ppt_x"/>
                                          </p:val>
                                        </p:tav>
                                      </p:tavLst>
                                    </p:anim>
                                    <p:anim calcmode="lin" valueType="num">
                                      <p:cBhvr additive="base">
                                        <p:cTn id="70" dur="1000" fill="hold"/>
                                        <p:tgtEl>
                                          <p:spTgt spid="8"/>
                                        </p:tgtEl>
                                        <p:attrNameLst>
                                          <p:attrName>ppt_y</p:attrName>
                                        </p:attrNameLst>
                                      </p:cBhvr>
                                      <p:tavLst>
                                        <p:tav tm="0">
                                          <p:val>
                                            <p:strVal val="0-#ppt_h/2"/>
                                          </p:val>
                                        </p:tav>
                                        <p:tav tm="100000">
                                          <p:val>
                                            <p:strVal val="#ppt_y"/>
                                          </p:val>
                                        </p:tav>
                                      </p:tavLst>
                                    </p:anim>
                                  </p:childTnLst>
                                </p:cTn>
                              </p:par>
                            </p:childTnLst>
                          </p:cTn>
                        </p:par>
                        <p:par>
                          <p:cTn id="71" fill="hold">
                            <p:stCondLst>
                              <p:cond delay="1000"/>
                            </p:stCondLst>
                            <p:childTnLst>
                              <p:par>
                                <p:cTn id="72" presetID="10" presetClass="entr" presetSubtype="0" fill="hold" nodeType="afterEffect">
                                  <p:stCondLst>
                                    <p:cond delay="0"/>
                                  </p:stCondLst>
                                  <p:childTnLst>
                                    <p:set>
                                      <p:cBhvr>
                                        <p:cTn id="73" dur="1" fill="hold">
                                          <p:stCondLst>
                                            <p:cond delay="0"/>
                                          </p:stCondLst>
                                        </p:cTn>
                                        <p:tgtEl>
                                          <p:spTgt spid="11"/>
                                        </p:tgtEl>
                                        <p:attrNameLst>
                                          <p:attrName>style.visibility</p:attrName>
                                        </p:attrNameLst>
                                      </p:cBhvr>
                                      <p:to>
                                        <p:strVal val="visible"/>
                                      </p:to>
                                    </p:set>
                                    <p:animEffect transition="in" filter="fade">
                                      <p:cBhvr>
                                        <p:cTn id="74" dur="500"/>
                                        <p:tgtEl>
                                          <p:spTgt spid="11"/>
                                        </p:tgtEl>
                                      </p:cBhvr>
                                    </p:animEffect>
                                  </p:childTnLst>
                                </p:cTn>
                              </p:par>
                            </p:childTnLst>
                          </p:cTn>
                        </p:par>
                      </p:childTnLst>
                    </p:cTn>
                  </p:par>
                  <p:par>
                    <p:cTn id="75" fill="hold">
                      <p:stCondLst>
                        <p:cond delay="indefinite"/>
                      </p:stCondLst>
                      <p:childTnLst>
                        <p:par>
                          <p:cTn id="76" fill="hold">
                            <p:stCondLst>
                              <p:cond delay="0"/>
                            </p:stCondLst>
                            <p:childTnLst>
                              <p:par>
                                <p:cTn id="77" presetID="35" presetClass="path" presetSubtype="0" accel="50000" decel="50000" fill="hold" nodeType="clickEffect">
                                  <p:stCondLst>
                                    <p:cond delay="0"/>
                                  </p:stCondLst>
                                  <p:childTnLst>
                                    <p:animMotion origin="layout" path="M -2.70833E-6 -4.81481E-6 L -0.30911 0.06297 " pathEditMode="relative" rAng="0" ptsTypes="AA">
                                      <p:cBhvr>
                                        <p:cTn id="78" dur="2000" fill="hold"/>
                                        <p:tgtEl>
                                          <p:spTgt spid="11"/>
                                        </p:tgtEl>
                                        <p:attrNameLst>
                                          <p:attrName>ppt_x</p:attrName>
                                          <p:attrName>ppt_y</p:attrName>
                                        </p:attrNameLst>
                                      </p:cBhvr>
                                      <p:rCtr x="-15456" y="3148"/>
                                    </p:animMotion>
                                  </p:childTnLst>
                                </p:cTn>
                              </p:par>
                            </p:childTnLst>
                          </p:cTn>
                        </p:par>
                      </p:childTnLst>
                    </p:cTn>
                  </p:par>
                  <p:par>
                    <p:cTn id="79" fill="hold">
                      <p:stCondLst>
                        <p:cond delay="indefinite"/>
                      </p:stCondLst>
                      <p:childTnLst>
                        <p:par>
                          <p:cTn id="80" fill="hold">
                            <p:stCondLst>
                              <p:cond delay="0"/>
                            </p:stCondLst>
                            <p:childTnLst>
                              <p:par>
                                <p:cTn id="81" presetID="5" presetClass="entr" presetSubtype="10" fill="hold" grpId="0" nodeType="clickEffect">
                                  <p:stCondLst>
                                    <p:cond delay="0"/>
                                  </p:stCondLst>
                                  <p:childTnLst>
                                    <p:set>
                                      <p:cBhvr>
                                        <p:cTn id="82" dur="1" fill="hold">
                                          <p:stCondLst>
                                            <p:cond delay="0"/>
                                          </p:stCondLst>
                                        </p:cTn>
                                        <p:tgtEl>
                                          <p:spTgt spid="6147">
                                            <p:txEl>
                                              <p:pRg st="3" end="3"/>
                                            </p:txEl>
                                          </p:spTgt>
                                        </p:tgtEl>
                                        <p:attrNameLst>
                                          <p:attrName>style.visibility</p:attrName>
                                        </p:attrNameLst>
                                      </p:cBhvr>
                                      <p:to>
                                        <p:strVal val="visible"/>
                                      </p:to>
                                    </p:set>
                                    <p:animEffect transition="in" filter="checkerboard(across)">
                                      <p:cBhvr>
                                        <p:cTn id="83" dur="500"/>
                                        <p:tgtEl>
                                          <p:spTgt spid="6147">
                                            <p:txEl>
                                              <p:pRg st="3" end="3"/>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1" fill="hold" nodeType="clickEffect">
                                  <p:stCondLst>
                                    <p:cond delay="0"/>
                                  </p:stCondLst>
                                  <p:childTnLst>
                                    <p:set>
                                      <p:cBhvr>
                                        <p:cTn id="87" dur="1" fill="hold">
                                          <p:stCondLst>
                                            <p:cond delay="0"/>
                                          </p:stCondLst>
                                        </p:cTn>
                                        <p:tgtEl>
                                          <p:spTgt spid="7"/>
                                        </p:tgtEl>
                                        <p:attrNameLst>
                                          <p:attrName>style.visibility</p:attrName>
                                        </p:attrNameLst>
                                      </p:cBhvr>
                                      <p:to>
                                        <p:strVal val="visible"/>
                                      </p:to>
                                    </p:set>
                                    <p:animEffect transition="in" filter="wipe(up)">
                                      <p:cBhvr>
                                        <p:cTn id="88" dur="2000"/>
                                        <p:tgtEl>
                                          <p:spTgt spid="7"/>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6162"/>
                                        </p:tgtEl>
                                        <p:attrNameLst>
                                          <p:attrName>style.visibility</p:attrName>
                                        </p:attrNameLst>
                                      </p:cBhvr>
                                      <p:to>
                                        <p:strVal val="visible"/>
                                      </p:to>
                                    </p:set>
                                    <p:animEffect transition="in" filter="fade">
                                      <p:cBhvr>
                                        <p:cTn id="93" dur="500"/>
                                        <p:tgtEl>
                                          <p:spTgt spid="6162"/>
                                        </p:tgtEl>
                                      </p:cBhvr>
                                    </p:animEffect>
                                  </p:childTnLst>
                                </p:cTn>
                              </p:par>
                            </p:childTnLst>
                          </p:cTn>
                        </p:par>
                        <p:par>
                          <p:cTn id="94" fill="hold">
                            <p:stCondLst>
                              <p:cond delay="500"/>
                            </p:stCondLst>
                            <p:childTnLst>
                              <p:par>
                                <p:cTn id="95" presetID="10" presetClass="entr" presetSubtype="0" fill="hold" nodeType="afterEffect">
                                  <p:stCondLst>
                                    <p:cond delay="0"/>
                                  </p:stCondLst>
                                  <p:childTnLst>
                                    <p:set>
                                      <p:cBhvr>
                                        <p:cTn id="96" dur="1" fill="hold">
                                          <p:stCondLst>
                                            <p:cond delay="0"/>
                                          </p:stCondLst>
                                        </p:cTn>
                                        <p:tgtEl>
                                          <p:spTgt spid="9"/>
                                        </p:tgtEl>
                                        <p:attrNameLst>
                                          <p:attrName>style.visibility</p:attrName>
                                        </p:attrNameLst>
                                      </p:cBhvr>
                                      <p:to>
                                        <p:strVal val="visible"/>
                                      </p:to>
                                    </p:set>
                                    <p:animEffect transition="in" filter="fade">
                                      <p:cBhvr>
                                        <p:cTn id="97" dur="500"/>
                                        <p:tgtEl>
                                          <p:spTgt spid="9"/>
                                        </p:tgtEl>
                                      </p:cBhvr>
                                    </p:animEffect>
                                  </p:childTnLst>
                                </p:cTn>
                              </p:par>
                            </p:childTnLst>
                          </p:cTn>
                        </p:par>
                        <p:par>
                          <p:cTn id="98" fill="hold">
                            <p:stCondLst>
                              <p:cond delay="1000"/>
                            </p:stCondLst>
                            <p:childTnLst>
                              <p:par>
                                <p:cTn id="99" presetID="10" presetClass="entr" presetSubtype="0" fill="hold" grpId="2" nodeType="afterEffect">
                                  <p:stCondLst>
                                    <p:cond delay="0"/>
                                  </p:stCondLst>
                                  <p:childTnLst>
                                    <p:set>
                                      <p:cBhvr>
                                        <p:cTn id="100" dur="1" fill="hold">
                                          <p:stCondLst>
                                            <p:cond delay="0"/>
                                          </p:stCondLst>
                                        </p:cTn>
                                        <p:tgtEl>
                                          <p:spTgt spid="6149"/>
                                        </p:tgtEl>
                                        <p:attrNameLst>
                                          <p:attrName>style.visibility</p:attrName>
                                        </p:attrNameLst>
                                      </p:cBhvr>
                                      <p:to>
                                        <p:strVal val="visible"/>
                                      </p:to>
                                    </p:set>
                                    <p:animEffect transition="in" filter="fade">
                                      <p:cBhvr>
                                        <p:cTn id="101"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P spid="6149" grpId="1" animBg="1"/>
      <p:bldP spid="6149" grpId="2" animBg="1"/>
      <p:bldP spid="6152" grpId="0" animBg="1"/>
      <p:bldP spid="6152" grpId="1" animBg="1"/>
      <p:bldP spid="6152" grpId="2" animBg="1"/>
      <p:bldP spid="6153" grpId="0" animBg="1"/>
      <p:bldP spid="6174" grpId="0" animBg="1"/>
      <p:bldP spid="6147" grpId="0" uiExpand="1" build="p" bldLvl="2" autoUpdateAnimBg="0"/>
      <p:bldP spid="6168" grpId="0" animBg="1"/>
      <p:bldP spid="6161" grpId="0" animBg="1"/>
      <p:bldP spid="6162" grpId="0" animBg="1"/>
      <p:bldP spid="61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838200" y="151891"/>
                <a:ext cx="10515600" cy="1325563"/>
              </a:xfrm>
            </p:spPr>
            <p:txBody>
              <a:bodyPr/>
              <a:lstStyle/>
              <a:p>
                <a:r>
                  <a:rPr lang="en-US" dirty="0"/>
                  <a:t>The Proof of why </a:t>
                </a:r>
                <a14:m>
                  <m:oMath xmlns:m="http://schemas.openxmlformats.org/officeDocument/2006/math">
                    <m:sSub>
                      <m:sSubPr>
                        <m:ctrlPr>
                          <a:rPr lang="en-US" b="0" i="1" smtClean="0">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𝑐</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𝑣</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𝑟</m:t>
                        </m:r>
                      </m:den>
                    </m:f>
                  </m:oMath>
                </a14:m>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838200" y="151891"/>
                <a:ext cx="10515600" cy="1325563"/>
              </a:xfrm>
              <a:blipFill rotWithShape="0">
                <a:blip r:embed="rId2"/>
                <a:stretch>
                  <a:fillRect l="-2377" b="-27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393371"/>
                <a:ext cx="7344048" cy="5225143"/>
              </a:xfrm>
            </p:spPr>
            <p:txBody>
              <a:bodyPr>
                <a:normAutofit/>
              </a:bodyPr>
              <a:lstStyle/>
              <a:p>
                <a:r>
                  <a:rPr lang="en-US" dirty="0"/>
                  <a:t>To begin with, we will assume that a particle, </a:t>
                </a:r>
                <a14:m>
                  <m:oMath xmlns:m="http://schemas.openxmlformats.org/officeDocument/2006/math">
                    <m:r>
                      <a:rPr lang="en-US" i="1" dirty="0" smtClean="0">
                        <a:solidFill>
                          <a:schemeClr val="accent6">
                            <a:lumMod val="75000"/>
                          </a:schemeClr>
                        </a:solidFill>
                        <a:latin typeface="Cambria Math" panose="02040503050406030204" pitchFamily="18" charset="0"/>
                      </a:rPr>
                      <m:t>𝑝</m:t>
                    </m:r>
                  </m:oMath>
                </a14:m>
                <a:r>
                  <a:rPr lang="en-US" dirty="0"/>
                  <a:t>, is moving in a counterclockwise fashion.</a:t>
                </a:r>
              </a:p>
              <a:p>
                <a:r>
                  <a:rPr lang="en-US" dirty="0"/>
                  <a:t>We will start with the position vector as before where we will only look at the position at some point in time and the instantaneous velocity vector, </a:t>
                </a:r>
                <a14:m>
                  <m:oMath xmlns:m="http://schemas.openxmlformats.org/officeDocument/2006/math">
                    <m:r>
                      <a:rPr lang="en-US" i="1" dirty="0" smtClean="0">
                        <a:latin typeface="Cambria Math" panose="02040503050406030204" pitchFamily="18" charset="0"/>
                      </a:rPr>
                      <m:t>𝑣</m:t>
                    </m:r>
                  </m:oMath>
                </a14:m>
                <a:r>
                  <a:rPr lang="en-US" dirty="0"/>
                  <a:t>.</a:t>
                </a:r>
              </a:p>
              <a:p>
                <a:r>
                  <a:rPr lang="en-US" dirty="0"/>
                  <a:t>The </a:t>
                </a:r>
                <a14:m>
                  <m:oMath xmlns:m="http://schemas.openxmlformats.org/officeDocument/2006/math">
                    <m:r>
                      <a:rPr lang="en-US" i="1" dirty="0" smtClean="0">
                        <a:latin typeface="Cambria Math" panose="02040503050406030204" pitchFamily="18" charset="0"/>
                      </a:rPr>
                      <m:t>𝑥</m:t>
                    </m:r>
                  </m:oMath>
                </a14:m>
                <a:r>
                  <a:rPr lang="en-US" dirty="0"/>
                  <a:t> and </a:t>
                </a:r>
                <a14:m>
                  <m:oMath xmlns:m="http://schemas.openxmlformats.org/officeDocument/2006/math">
                    <m:r>
                      <a:rPr lang="en-US" i="1" dirty="0" smtClean="0">
                        <a:latin typeface="Cambria Math" panose="02040503050406030204" pitchFamily="18" charset="0"/>
                      </a:rPr>
                      <m:t>𝑦</m:t>
                    </m:r>
                  </m:oMath>
                </a14:m>
                <a:r>
                  <a:rPr lang="en-US" dirty="0"/>
                  <a:t> components of the position vector can be represented through SOH CAH TOA</a:t>
                </a:r>
              </a:p>
              <a:p>
                <a:pPr marL="914400" lvl="2" indent="0">
                  <a:buNone/>
                </a:pPr>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393371"/>
                <a:ext cx="7344048" cy="5225143"/>
              </a:xfrm>
              <a:blipFill rotWithShape="0">
                <a:blip r:embed="rId3"/>
                <a:stretch>
                  <a:fillRect l="-1495" t="-1984" r="-1578"/>
                </a:stretch>
              </a:blipFill>
            </p:spPr>
            <p:txBody>
              <a:bodyPr/>
              <a:lstStyle/>
              <a:p>
                <a:r>
                  <a:rPr lang="en-US">
                    <a:noFill/>
                  </a:rPr>
                  <a:t> </a:t>
                </a:r>
              </a:p>
            </p:txBody>
          </p:sp>
        </mc:Fallback>
      </mc:AlternateContent>
      <p:grpSp>
        <p:nvGrpSpPr>
          <p:cNvPr id="29" name="Group 28"/>
          <p:cNvGrpSpPr/>
          <p:nvPr/>
        </p:nvGrpSpPr>
        <p:grpSpPr>
          <a:xfrm>
            <a:off x="8361933" y="2633357"/>
            <a:ext cx="1625313" cy="712915"/>
            <a:chOff x="8361933" y="2633357"/>
            <a:chExt cx="1625313" cy="712915"/>
          </a:xfrm>
        </p:grpSpPr>
        <mc:AlternateContent xmlns:mc="http://schemas.openxmlformats.org/markup-compatibility/2006" xmlns:a14="http://schemas.microsoft.com/office/drawing/2010/main">
          <mc:Choice Requires="a14">
            <p:sp>
              <p:nvSpPr>
                <p:cNvPr id="6" name="Text Box 6"/>
                <p:cNvSpPr txBox="1">
                  <a:spLocks noChangeArrowheads="1"/>
                </p:cNvSpPr>
                <p:nvPr/>
              </p:nvSpPr>
              <p:spPr bwMode="auto">
                <a:xfrm>
                  <a:off x="8436666" y="2633357"/>
                  <a:ext cx="607726" cy="496264"/>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2000" b="1" i="1" dirty="0" smtClean="0">
                            <a:solidFill>
                              <a:schemeClr val="tx2"/>
                            </a:solidFill>
                            <a:latin typeface="Cambria Math" panose="02040503050406030204" pitchFamily="18" charset="0"/>
                          </a:rPr>
                          <m:t>𝒗</m:t>
                        </m:r>
                      </m:oMath>
                    </m:oMathPara>
                  </a14:m>
                  <a:endParaRPr lang="en-US" altLang="en-US" sz="2000" b="1" baseline="-25000" dirty="0">
                    <a:solidFill>
                      <a:schemeClr val="tx2"/>
                    </a:solidFill>
                  </a:endParaRPr>
                </a:p>
              </p:txBody>
            </p:sp>
          </mc:Choice>
          <mc:Fallback xmlns="">
            <p:sp>
              <p:nvSpPr>
                <p:cNvPr id="6" name="Text Box 6"/>
                <p:cNvSpPr txBox="1">
                  <a:spLocks noRot="1" noChangeAspect="1" noMove="1" noResize="1" noEditPoints="1" noAdjustHandles="1" noChangeArrowheads="1" noChangeShapeType="1" noTextEdit="1"/>
                </p:cNvSpPr>
                <p:nvPr/>
              </p:nvSpPr>
              <p:spPr bwMode="auto">
                <a:xfrm>
                  <a:off x="8436666" y="2633357"/>
                  <a:ext cx="607726" cy="496264"/>
                </a:xfrm>
                <a:prstGeom prst="rect">
                  <a:avLst/>
                </a:prstGeom>
                <a:blipFill rotWithShape="0">
                  <a:blip r:embed="rId4"/>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7" name="Line 7"/>
            <p:cNvSpPr>
              <a:spLocks noChangeShapeType="1"/>
            </p:cNvSpPr>
            <p:nvPr/>
          </p:nvSpPr>
          <p:spPr bwMode="auto">
            <a:xfrm rot="18091620" flipV="1">
              <a:off x="9174590" y="2533615"/>
              <a:ext cx="0" cy="1625313"/>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9" name="Oval 9"/>
          <p:cNvSpPr>
            <a:spLocks noChangeAspect="1" noChangeArrowheads="1"/>
          </p:cNvSpPr>
          <p:nvPr/>
        </p:nvSpPr>
        <p:spPr bwMode="auto">
          <a:xfrm rot="18091620">
            <a:off x="8365065" y="3617459"/>
            <a:ext cx="2045244" cy="2121152"/>
          </a:xfrm>
          <a:prstGeom prst="ellipse">
            <a:avLst/>
          </a:prstGeom>
          <a:solidFill>
            <a:srgbClr val="FFFFFF"/>
          </a:solidFill>
          <a:ln w="9525">
            <a:solidFill>
              <a:srgbClr val="000000"/>
            </a:solidFill>
            <a:round/>
            <a:headEnd/>
            <a:tailEnd/>
          </a:ln>
        </p:spPr>
        <p:txBody>
          <a:bodyPr/>
          <a:lstStyle/>
          <a:p>
            <a:endParaRPr lang="en-US"/>
          </a:p>
        </p:txBody>
      </p:sp>
      <p:sp>
        <p:nvSpPr>
          <p:cNvPr id="10" name="Text Box 10"/>
          <p:cNvSpPr txBox="1">
            <a:spLocks noChangeArrowheads="1"/>
          </p:cNvSpPr>
          <p:nvPr/>
        </p:nvSpPr>
        <p:spPr bwMode="auto">
          <a:xfrm>
            <a:off x="9412962" y="4401304"/>
            <a:ext cx="355684" cy="465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600" dirty="0">
                <a:solidFill>
                  <a:schemeClr val="tx2"/>
                </a:solidFill>
                <a:sym typeface="Symbol" panose="05050102010706020507" pitchFamily="18" charset="2"/>
              </a:rPr>
              <a:t></a:t>
            </a:r>
            <a:endParaRPr lang="en-US" altLang="en-US" sz="1600" dirty="0">
              <a:solidFill>
                <a:schemeClr val="tx2"/>
              </a:solidFill>
            </a:endParaRPr>
          </a:p>
        </p:txBody>
      </p:sp>
      <p:grpSp>
        <p:nvGrpSpPr>
          <p:cNvPr id="28" name="Group 27"/>
          <p:cNvGrpSpPr/>
          <p:nvPr/>
        </p:nvGrpSpPr>
        <p:grpSpPr>
          <a:xfrm>
            <a:off x="9236287" y="3703678"/>
            <a:ext cx="586526" cy="1052716"/>
            <a:chOff x="9236287" y="3703678"/>
            <a:chExt cx="586526" cy="1052716"/>
          </a:xfrm>
        </p:grpSpPr>
        <mc:AlternateContent xmlns:mc="http://schemas.openxmlformats.org/markup-compatibility/2006" xmlns:a14="http://schemas.microsoft.com/office/drawing/2010/main">
          <mc:Choice Requires="a14">
            <p:sp>
              <p:nvSpPr>
                <p:cNvPr id="12" name="Text Box 12"/>
                <p:cNvSpPr txBox="1">
                  <a:spLocks noChangeArrowheads="1"/>
                </p:cNvSpPr>
                <p:nvPr/>
              </p:nvSpPr>
              <p:spPr bwMode="auto">
                <a:xfrm>
                  <a:off x="9236287" y="3947888"/>
                  <a:ext cx="586526" cy="5405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1600" i="1" dirty="0" smtClean="0">
                            <a:solidFill>
                              <a:srgbClr val="00B050"/>
                            </a:solidFill>
                            <a:latin typeface="Cambria Math" panose="02040503050406030204" pitchFamily="18" charset="0"/>
                          </a:rPr>
                          <m:t>𝑟</m:t>
                        </m:r>
                      </m:oMath>
                    </m:oMathPara>
                  </a14:m>
                  <a:endParaRPr lang="en-US" altLang="en-US" sz="1600" baseline="-25000" dirty="0">
                    <a:solidFill>
                      <a:srgbClr val="00B050"/>
                    </a:solidFill>
                  </a:endParaRPr>
                </a:p>
              </p:txBody>
            </p:sp>
          </mc:Choice>
          <mc:Fallback xmlns="">
            <p:sp>
              <p:nvSpPr>
                <p:cNvPr id="12" name="Text Box 12"/>
                <p:cNvSpPr txBox="1">
                  <a:spLocks noRot="1" noChangeAspect="1" noMove="1" noResize="1" noEditPoints="1" noAdjustHandles="1" noChangeArrowheads="1" noChangeShapeType="1" noTextEdit="1"/>
                </p:cNvSpPr>
                <p:nvPr/>
              </p:nvSpPr>
              <p:spPr bwMode="auto">
                <a:xfrm>
                  <a:off x="9236287" y="3947888"/>
                  <a:ext cx="586526" cy="540553"/>
                </a:xfrm>
                <a:prstGeom prst="rect">
                  <a:avLst/>
                </a:prstGeom>
                <a:blipFill rotWithShape="0">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14" name="Line 14"/>
            <p:cNvSpPr>
              <a:spLocks noChangeShapeType="1"/>
            </p:cNvSpPr>
            <p:nvPr/>
          </p:nvSpPr>
          <p:spPr bwMode="auto">
            <a:xfrm rot="17700000" flipH="1" flipV="1">
              <a:off x="9082267" y="4197647"/>
              <a:ext cx="1052716" cy="64777"/>
            </a:xfrm>
            <a:prstGeom prst="line">
              <a:avLst/>
            </a:prstGeom>
            <a:noFill/>
            <a:ln w="19050">
              <a:solidFill>
                <a:srgbClr val="00B050"/>
              </a:solidFill>
              <a:round/>
              <a:headEnd type="arrow"/>
              <a:tailEnd type="none"/>
            </a:ln>
            <a:extLst>
              <a:ext uri="{909E8E84-426E-40DD-AFC4-6F175D3DCCD1}">
                <a14:hiddenFill xmlns:a14="http://schemas.microsoft.com/office/drawing/2010/main">
                  <a:noFill/>
                </a14:hiddenFill>
              </a:ext>
            </a:extLst>
          </p:spPr>
          <p:txBody>
            <a:bodyPr/>
            <a:lstStyle/>
            <a:p>
              <a:endParaRPr lang="en-US"/>
            </a:p>
          </p:txBody>
        </p:sp>
      </p:grpSp>
      <mc:AlternateContent xmlns:mc="http://schemas.openxmlformats.org/markup-compatibility/2006" xmlns:a14="http://schemas.microsoft.com/office/drawing/2010/main">
        <mc:Choice Requires="a14">
          <p:sp>
            <p:nvSpPr>
              <p:cNvPr id="20" name="Rectangle 19"/>
              <p:cNvSpPr/>
              <p:nvPr/>
            </p:nvSpPr>
            <p:spPr>
              <a:xfrm>
                <a:off x="9854685" y="3444788"/>
                <a:ext cx="36862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dirty="0">
                          <a:solidFill>
                            <a:schemeClr val="accent6">
                              <a:lumMod val="75000"/>
                            </a:schemeClr>
                          </a:solidFill>
                          <a:latin typeface="Cambria Math" panose="02040503050406030204" pitchFamily="18" charset="0"/>
                        </a:rPr>
                        <m:t>𝑝</m:t>
                      </m:r>
                    </m:oMath>
                  </m:oMathPara>
                </a14:m>
                <a:endParaRPr lang="en-US" dirty="0"/>
              </a:p>
            </p:txBody>
          </p:sp>
        </mc:Choice>
        <mc:Fallback xmlns="">
          <p:sp>
            <p:nvSpPr>
              <p:cNvPr id="20" name="Rectangle 19"/>
              <p:cNvSpPr>
                <a:spLocks noRot="1" noChangeAspect="1" noMove="1" noResize="1" noEditPoints="1" noAdjustHandles="1" noChangeArrowheads="1" noChangeShapeType="1" noTextEdit="1"/>
              </p:cNvSpPr>
              <p:nvPr/>
            </p:nvSpPr>
            <p:spPr>
              <a:xfrm>
                <a:off x="9854685" y="3444788"/>
                <a:ext cx="368627" cy="369332"/>
              </a:xfrm>
              <a:prstGeom prst="rect">
                <a:avLst/>
              </a:prstGeom>
              <a:blipFill rotWithShape="0">
                <a:blip r:embed="rId6"/>
                <a:stretch>
                  <a:fillRect b="-6557"/>
                </a:stretch>
              </a:blipFill>
            </p:spPr>
            <p:txBody>
              <a:bodyPr/>
              <a:lstStyle/>
              <a:p>
                <a:r>
                  <a:rPr lang="en-US">
                    <a:noFill/>
                  </a:rPr>
                  <a:t> </a:t>
                </a:r>
              </a:p>
            </p:txBody>
          </p:sp>
        </mc:Fallback>
      </mc:AlternateContent>
      <p:grpSp>
        <p:nvGrpSpPr>
          <p:cNvPr id="26" name="Group 25"/>
          <p:cNvGrpSpPr/>
          <p:nvPr/>
        </p:nvGrpSpPr>
        <p:grpSpPr>
          <a:xfrm>
            <a:off x="9357498" y="4584677"/>
            <a:ext cx="568860" cy="574221"/>
            <a:chOff x="9357498" y="4584677"/>
            <a:chExt cx="568860" cy="574221"/>
          </a:xfrm>
        </p:grpSpPr>
        <mc:AlternateContent xmlns:mc="http://schemas.openxmlformats.org/markup-compatibility/2006" xmlns:a14="http://schemas.microsoft.com/office/drawing/2010/main">
          <mc:Choice Requires="a14">
            <p:sp>
              <p:nvSpPr>
                <p:cNvPr id="11" name="Text Box 11"/>
                <p:cNvSpPr txBox="1">
                  <a:spLocks noChangeArrowheads="1"/>
                </p:cNvSpPr>
                <p:nvPr/>
              </p:nvSpPr>
              <p:spPr bwMode="auto">
                <a:xfrm>
                  <a:off x="9357498" y="4618345"/>
                  <a:ext cx="568860" cy="5405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1600" b="0" i="1" dirty="0" smtClean="0">
                            <a:solidFill>
                              <a:srgbClr val="00B050"/>
                            </a:solidFill>
                            <a:latin typeface="Cambria Math" panose="02040503050406030204" pitchFamily="18" charset="0"/>
                          </a:rPr>
                          <m:t>𝑥</m:t>
                        </m:r>
                        <m:r>
                          <a:rPr lang="en-US" altLang="en-US" sz="1600" b="0" i="1" baseline="-25000" dirty="0" smtClean="0">
                            <a:solidFill>
                              <a:srgbClr val="00B050"/>
                            </a:solidFill>
                            <a:latin typeface="Cambria Math" panose="02040503050406030204" pitchFamily="18" charset="0"/>
                          </a:rPr>
                          <m:t>𝑝</m:t>
                        </m:r>
                      </m:oMath>
                    </m:oMathPara>
                  </a14:m>
                  <a:endParaRPr lang="en-US" altLang="en-US" sz="1600" baseline="-25000" dirty="0">
                    <a:solidFill>
                      <a:srgbClr val="00B050"/>
                    </a:solidFill>
                  </a:endParaRPr>
                </a:p>
              </p:txBody>
            </p:sp>
          </mc:Choice>
          <mc:Fallback xmlns="">
            <p:sp>
              <p:nvSpPr>
                <p:cNvPr id="11" name="Text Box 11"/>
                <p:cNvSpPr txBox="1">
                  <a:spLocks noRot="1" noChangeAspect="1" noMove="1" noResize="1" noEditPoints="1" noAdjustHandles="1" noChangeArrowheads="1" noChangeShapeType="1" noTextEdit="1"/>
                </p:cNvSpPr>
                <p:nvPr/>
              </p:nvSpPr>
              <p:spPr bwMode="auto">
                <a:xfrm>
                  <a:off x="9357498" y="4618345"/>
                  <a:ext cx="568860" cy="540553"/>
                </a:xfrm>
                <a:prstGeom prst="rect">
                  <a:avLst/>
                </a:prstGeom>
                <a:blipFill rotWithShape="0">
                  <a:blip r:embed="rId7"/>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22" name="Line 14"/>
            <p:cNvSpPr>
              <a:spLocks noChangeShapeType="1"/>
            </p:cNvSpPr>
            <p:nvPr/>
          </p:nvSpPr>
          <p:spPr bwMode="auto">
            <a:xfrm rot="9300000">
              <a:off x="9381254" y="4584677"/>
              <a:ext cx="461086" cy="217017"/>
            </a:xfrm>
            <a:prstGeom prst="line">
              <a:avLst/>
            </a:prstGeom>
            <a:noFill/>
            <a:ln w="19050">
              <a:solidFill>
                <a:srgbClr val="00B050"/>
              </a:solidFill>
              <a:prstDash val="sysDash"/>
              <a:round/>
              <a:headEnd type="arrow"/>
              <a:tailEnd type="none"/>
            </a:ln>
            <a:extLst>
              <a:ext uri="{909E8E84-426E-40DD-AFC4-6F175D3DCCD1}">
                <a14:hiddenFill xmlns:a14="http://schemas.microsoft.com/office/drawing/2010/main">
                  <a:noFill/>
                </a14:hiddenFill>
              </a:ext>
            </a:extLst>
          </p:spPr>
          <p:txBody>
            <a:bodyPr/>
            <a:lstStyle/>
            <a:p>
              <a:endParaRPr lang="en-US"/>
            </a:p>
          </p:txBody>
        </p:sp>
      </p:grpSp>
      <p:sp>
        <p:nvSpPr>
          <p:cNvPr id="19" name="Oval 18"/>
          <p:cNvSpPr>
            <a:spLocks noChangeAspect="1"/>
          </p:cNvSpPr>
          <p:nvPr/>
        </p:nvSpPr>
        <p:spPr>
          <a:xfrm>
            <a:off x="9817997" y="3720178"/>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9666977" y="3826433"/>
            <a:ext cx="631471" cy="825140"/>
            <a:chOff x="9666977" y="3826433"/>
            <a:chExt cx="631471" cy="825140"/>
          </a:xfrm>
        </p:grpSpPr>
        <p:sp>
          <p:nvSpPr>
            <p:cNvPr id="21" name="Line 14"/>
            <p:cNvSpPr>
              <a:spLocks noChangeShapeType="1"/>
            </p:cNvSpPr>
            <p:nvPr/>
          </p:nvSpPr>
          <p:spPr bwMode="auto">
            <a:xfrm rot="17700000" flipH="1">
              <a:off x="9444338" y="4049072"/>
              <a:ext cx="825140" cy="379861"/>
            </a:xfrm>
            <a:prstGeom prst="line">
              <a:avLst/>
            </a:prstGeom>
            <a:noFill/>
            <a:ln w="19050">
              <a:solidFill>
                <a:srgbClr val="00B050"/>
              </a:solidFill>
              <a:prstDash val="sysDash"/>
              <a:round/>
              <a:headEnd type="arrow"/>
              <a:tailEnd type="none"/>
            </a:ln>
            <a:extLst>
              <a:ext uri="{909E8E84-426E-40DD-AFC4-6F175D3DCCD1}">
                <a14:hiddenFill xmlns:a14="http://schemas.microsoft.com/office/drawing/2010/main">
                  <a:noFill/>
                </a14:hiddenFill>
              </a:ext>
            </a:extLst>
          </p:spPr>
          <p:txBody>
            <a:bodyPr/>
            <a:lstStyle/>
            <a:p>
              <a:endParaRPr lang="en-US"/>
            </a:p>
          </p:txBody>
        </p:sp>
        <mc:AlternateContent xmlns:mc="http://schemas.openxmlformats.org/markup-compatibility/2006" xmlns:a14="http://schemas.microsoft.com/office/drawing/2010/main">
          <mc:Choice Requires="a14">
            <p:sp>
              <p:nvSpPr>
                <p:cNvPr id="23" name="Text Box 11"/>
                <p:cNvSpPr txBox="1">
                  <a:spLocks noChangeArrowheads="1"/>
                </p:cNvSpPr>
                <p:nvPr/>
              </p:nvSpPr>
              <p:spPr bwMode="auto">
                <a:xfrm>
                  <a:off x="9729588" y="4059186"/>
                  <a:ext cx="568860" cy="5405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1600" b="0" i="1" dirty="0" smtClean="0">
                            <a:solidFill>
                              <a:srgbClr val="00B050"/>
                            </a:solidFill>
                            <a:latin typeface="Cambria Math" panose="02040503050406030204" pitchFamily="18" charset="0"/>
                          </a:rPr>
                          <m:t>𝑦</m:t>
                        </m:r>
                        <m:r>
                          <a:rPr lang="en-US" altLang="en-US" sz="1600" b="0" i="1" baseline="-25000" dirty="0" smtClean="0">
                            <a:solidFill>
                              <a:srgbClr val="00B050"/>
                            </a:solidFill>
                            <a:latin typeface="Cambria Math" panose="02040503050406030204" pitchFamily="18" charset="0"/>
                          </a:rPr>
                          <m:t>𝑝</m:t>
                        </m:r>
                      </m:oMath>
                    </m:oMathPara>
                  </a14:m>
                  <a:endParaRPr lang="en-US" altLang="en-US" sz="1600" baseline="-25000" dirty="0">
                    <a:solidFill>
                      <a:srgbClr val="00B050"/>
                    </a:solidFill>
                  </a:endParaRPr>
                </a:p>
              </p:txBody>
            </p:sp>
          </mc:Choice>
          <mc:Fallback xmlns="">
            <p:sp>
              <p:nvSpPr>
                <p:cNvPr id="23" name="Text Box 11"/>
                <p:cNvSpPr txBox="1">
                  <a:spLocks noRot="1" noChangeAspect="1" noMove="1" noResize="1" noEditPoints="1" noAdjustHandles="1" noChangeArrowheads="1" noChangeShapeType="1" noTextEdit="1"/>
                </p:cNvSpPr>
                <p:nvPr/>
              </p:nvSpPr>
              <p:spPr bwMode="auto">
                <a:xfrm>
                  <a:off x="9729588" y="4059186"/>
                  <a:ext cx="568860" cy="540553"/>
                </a:xfrm>
                <a:prstGeom prst="rect">
                  <a:avLst/>
                </a:prstGeom>
                <a:blipFill rotWithShape="0">
                  <a:blip r:embed="rId8"/>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24" name="TextBox 23"/>
              <p:cNvSpPr txBox="1"/>
              <p:nvPr/>
            </p:nvSpPr>
            <p:spPr>
              <a:xfrm>
                <a:off x="3293544" y="5052646"/>
                <a:ext cx="2289409" cy="477695"/>
              </a:xfrm>
              <a:prstGeom prst="rect">
                <a:avLst/>
              </a:prstGeom>
              <a:noFill/>
            </p:spPr>
            <p:txBody>
              <a:bodyPr wrap="none" rtlCol="0">
                <a:spAutoFit/>
              </a:bodyPr>
              <a:lstStyle/>
              <a:p>
                <a14:m>
                  <m:oMath xmlns:m="http://schemas.openxmlformats.org/officeDocument/2006/math">
                    <m:r>
                      <a:rPr lang="en-US" b="0" i="1" smtClean="0">
                        <a:latin typeface="Cambria Math" panose="02040503050406030204" pitchFamily="18" charset="0"/>
                      </a:rPr>
                      <m:t>𝑠𝑖𝑛</m:t>
                    </m:r>
                    <m:r>
                      <a:rPr lang="en-US" b="0" i="1" smtClean="0">
                        <a:latin typeface="Cambria Math" panose="02040503050406030204" pitchFamily="18" charset="0"/>
                        <a:ea typeface="Cambria Math" panose="02040503050406030204" pitchFamily="18" charset="0"/>
                      </a:rPr>
                      <m:t>𝜃</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𝑝</m:t>
                            </m:r>
                          </m:sub>
                        </m:sSub>
                      </m:num>
                      <m:den>
                        <m:r>
                          <a:rPr lang="en-US" b="0" i="1" smtClean="0">
                            <a:latin typeface="Cambria Math" panose="02040503050406030204" pitchFamily="18" charset="0"/>
                            <a:ea typeface="Cambria Math" panose="02040503050406030204" pitchFamily="18" charset="0"/>
                          </a:rPr>
                          <m:t>𝑟</m:t>
                        </m:r>
                      </m:den>
                    </m:f>
                  </m:oMath>
                </a14:m>
                <a:r>
                  <a:rPr lang="en-US" dirty="0"/>
                  <a:t>	(1)</a:t>
                </a:r>
              </a:p>
            </p:txBody>
          </p:sp>
        </mc:Choice>
        <mc:Fallback xmlns="">
          <p:sp>
            <p:nvSpPr>
              <p:cNvPr id="24" name="TextBox 23"/>
              <p:cNvSpPr txBox="1">
                <a:spLocks noRot="1" noChangeAspect="1" noMove="1" noResize="1" noEditPoints="1" noAdjustHandles="1" noChangeArrowheads="1" noChangeShapeType="1" noTextEdit="1"/>
              </p:cNvSpPr>
              <p:nvPr/>
            </p:nvSpPr>
            <p:spPr>
              <a:xfrm>
                <a:off x="3293544" y="5052646"/>
                <a:ext cx="2289409" cy="477695"/>
              </a:xfrm>
              <a:prstGeom prst="rect">
                <a:avLst/>
              </a:prstGeom>
              <a:blipFill rotWithShape="0">
                <a:blip r:embed="rId9"/>
                <a:stretch>
                  <a:fillRect r="-1596" b="-89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3293544" y="5804998"/>
                <a:ext cx="2289409" cy="477695"/>
              </a:xfrm>
              <a:prstGeom prst="rect">
                <a:avLst/>
              </a:prstGeom>
              <a:noFill/>
            </p:spPr>
            <p:txBody>
              <a:bodyPr wrap="none" rtlCol="0">
                <a:spAutoFit/>
              </a:bodyPr>
              <a:lstStyle/>
              <a:p>
                <a14:m>
                  <m:oMath xmlns:m="http://schemas.openxmlformats.org/officeDocument/2006/math">
                    <m:r>
                      <a:rPr lang="en-US" b="0" i="1" smtClean="0">
                        <a:latin typeface="Cambria Math" panose="02040503050406030204" pitchFamily="18" charset="0"/>
                      </a:rPr>
                      <m:t>𝑐𝑜𝑠</m:t>
                    </m:r>
                    <m:r>
                      <a:rPr lang="en-US" b="0" i="1" smtClean="0">
                        <a:latin typeface="Cambria Math" panose="02040503050406030204" pitchFamily="18" charset="0"/>
                        <a:ea typeface="Cambria Math" panose="02040503050406030204" pitchFamily="18" charset="0"/>
                      </a:rPr>
                      <m:t>𝜃</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b>
                          <m:sSubPr>
                            <m:ctrlPr>
                              <a:rPr lang="en-US" i="1">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𝑝</m:t>
                            </m:r>
                          </m:sub>
                        </m:sSub>
                      </m:num>
                      <m:den>
                        <m:r>
                          <a:rPr lang="en-US" b="0" i="1" smtClean="0">
                            <a:latin typeface="Cambria Math" panose="02040503050406030204" pitchFamily="18" charset="0"/>
                            <a:ea typeface="Cambria Math" panose="02040503050406030204" pitchFamily="18" charset="0"/>
                          </a:rPr>
                          <m:t>𝑟</m:t>
                        </m:r>
                      </m:den>
                    </m:f>
                  </m:oMath>
                </a14:m>
                <a:r>
                  <a:rPr lang="en-US" dirty="0"/>
                  <a:t>	(2)</a:t>
                </a:r>
              </a:p>
            </p:txBody>
          </p:sp>
        </mc:Choice>
        <mc:Fallback xmlns="">
          <p:sp>
            <p:nvSpPr>
              <p:cNvPr id="25" name="TextBox 24"/>
              <p:cNvSpPr txBox="1">
                <a:spLocks noRot="1" noChangeAspect="1" noMove="1" noResize="1" noEditPoints="1" noAdjustHandles="1" noChangeArrowheads="1" noChangeShapeType="1" noTextEdit="1"/>
              </p:cNvSpPr>
              <p:nvPr/>
            </p:nvSpPr>
            <p:spPr>
              <a:xfrm>
                <a:off x="3293544" y="5804998"/>
                <a:ext cx="2289409" cy="477695"/>
              </a:xfrm>
              <a:prstGeom prst="rect">
                <a:avLst/>
              </a:prstGeom>
              <a:blipFill rotWithShape="0">
                <a:blip r:embed="rId10"/>
                <a:stretch>
                  <a:fillRect r="-1596" b="-7595"/>
                </a:stretch>
              </a:blipFill>
            </p:spPr>
            <p:txBody>
              <a:bodyPr/>
              <a:lstStyle/>
              <a:p>
                <a:r>
                  <a:rPr lang="en-US">
                    <a:noFill/>
                  </a:rPr>
                  <a:t> </a:t>
                </a:r>
              </a:p>
            </p:txBody>
          </p:sp>
        </mc:Fallback>
      </mc:AlternateContent>
      <p:grpSp>
        <p:nvGrpSpPr>
          <p:cNvPr id="32" name="Group 31"/>
          <p:cNvGrpSpPr/>
          <p:nvPr/>
        </p:nvGrpSpPr>
        <p:grpSpPr>
          <a:xfrm>
            <a:off x="7612653" y="2694784"/>
            <a:ext cx="3811190" cy="3864657"/>
            <a:chOff x="7612653" y="2694784"/>
            <a:chExt cx="3811190" cy="3864657"/>
          </a:xfrm>
        </p:grpSpPr>
        <p:cxnSp>
          <p:nvCxnSpPr>
            <p:cNvPr id="17" name="Straight Connector 16"/>
            <p:cNvCxnSpPr/>
            <p:nvPr/>
          </p:nvCxnSpPr>
          <p:spPr>
            <a:xfrm>
              <a:off x="7612653" y="4693186"/>
              <a:ext cx="3657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a:off x="7522027" y="4730641"/>
              <a:ext cx="3657600" cy="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0" name="Rectangle 29"/>
                <p:cNvSpPr/>
                <p:nvPr/>
              </p:nvSpPr>
              <p:spPr>
                <a:xfrm>
                  <a:off x="9298810" y="2694784"/>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𝑦</m:t>
                        </m:r>
                      </m:oMath>
                    </m:oMathPara>
                  </a14:m>
                  <a:endParaRPr lang="en-US" dirty="0"/>
                </a:p>
              </p:txBody>
            </p:sp>
          </mc:Choice>
          <mc:Fallback xmlns="">
            <p:sp>
              <p:nvSpPr>
                <p:cNvPr id="30" name="Rectangle 29"/>
                <p:cNvSpPr>
                  <a:spLocks noRot="1" noChangeAspect="1" noMove="1" noResize="1" noEditPoints="1" noAdjustHandles="1" noChangeArrowheads="1" noChangeShapeType="1" noTextEdit="1"/>
                </p:cNvSpPr>
                <p:nvPr/>
              </p:nvSpPr>
              <p:spPr>
                <a:xfrm>
                  <a:off x="9298810" y="2694784"/>
                  <a:ext cx="371384" cy="369332"/>
                </a:xfrm>
                <a:prstGeom prst="rect">
                  <a:avLst/>
                </a:prstGeom>
                <a:blipFill rotWithShape="0">
                  <a:blip r:embed="rId11"/>
                  <a:stretch>
                    <a:fillRect b="-655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Rectangle 30"/>
                <p:cNvSpPr/>
                <p:nvPr/>
              </p:nvSpPr>
              <p:spPr>
                <a:xfrm>
                  <a:off x="11055858" y="4368332"/>
                  <a:ext cx="3679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𝑥</m:t>
                        </m:r>
                      </m:oMath>
                    </m:oMathPara>
                  </a14:m>
                  <a:endParaRPr lang="en-US" dirty="0"/>
                </a:p>
              </p:txBody>
            </p:sp>
          </mc:Choice>
          <mc:Fallback xmlns="">
            <p:sp>
              <p:nvSpPr>
                <p:cNvPr id="31" name="Rectangle 30"/>
                <p:cNvSpPr>
                  <a:spLocks noRot="1" noChangeAspect="1" noMove="1" noResize="1" noEditPoints="1" noAdjustHandles="1" noChangeArrowheads="1" noChangeShapeType="1" noTextEdit="1"/>
                </p:cNvSpPr>
                <p:nvPr/>
              </p:nvSpPr>
              <p:spPr>
                <a:xfrm>
                  <a:off x="11055858" y="4368332"/>
                  <a:ext cx="367985" cy="369332"/>
                </a:xfrm>
                <a:prstGeom prst="rect">
                  <a:avLst/>
                </a:prstGeom>
                <a:blipFill rotWithShape="0">
                  <a:blip r:embed="rId12"/>
                  <a:stretch>
                    <a:fillRect/>
                  </a:stretch>
                </a:blipFill>
              </p:spPr>
              <p:txBody>
                <a:bodyPr/>
                <a:lstStyle/>
                <a:p>
                  <a:r>
                    <a:rPr lang="en-US">
                      <a:noFill/>
                    </a:rPr>
                    <a:t> </a:t>
                  </a:r>
                </a:p>
              </p:txBody>
            </p:sp>
          </mc:Fallback>
        </mc:AlternateContent>
      </p:grpSp>
    </p:spTree>
    <p:extLst>
      <p:ext uri="{BB962C8B-B14F-4D97-AF65-F5344CB8AC3E}">
        <p14:creationId xmlns:p14="http://schemas.microsoft.com/office/powerpoint/2010/main" val="398902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100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path" presetSubtype="0" repeatCount="indefinite" fill="hold" grpId="1" nodeType="clickEffect">
                                  <p:stCondLst>
                                    <p:cond delay="0"/>
                                  </p:stCondLst>
                                  <p:endCondLst>
                                    <p:cond evt="onNext" delay="0">
                                      <p:tgtEl>
                                        <p:sldTgt/>
                                      </p:tgtEl>
                                    </p:cond>
                                  </p:endCondLst>
                                  <p:childTnLst>
                                    <p:animMotion origin="layout" path="M -0.00117 -4.07407E-6 C -0.04375 -0.03865 -0.09544 -0.01088 -0.11679 0.06274 C -0.13724 0.13496 -0.11966 0.22709 -0.07721 0.26551 C -0.03424 0.30417 0.01797 0.27547 0.03868 0.20301 C 0.0599 0.12987 0.04193 0.03889 -0.00117 -4.07407E-6 Z " pathEditMode="relative" rAng="1620000" ptsTypes="AAAAA">
                                      <p:cBhvr>
                                        <p:cTn id="27" dur="3000" fill="hold"/>
                                        <p:tgtEl>
                                          <p:spTgt spid="19"/>
                                        </p:tgtEl>
                                        <p:attrNameLst>
                                          <p:attrName>ppt_x</p:attrName>
                                          <p:attrName>ppt_y</p:attrName>
                                        </p:attrNameLst>
                                      </p:cBhvr>
                                      <p:rCtr x="-3789" y="13287"/>
                                    </p:animMotion>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500"/>
                                        <p:tgtEl>
                                          <p:spTgt spid="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down)">
                                      <p:cBhvr>
                                        <p:cTn id="37" dur="1000"/>
                                        <p:tgtEl>
                                          <p:spTgt spid="28"/>
                                        </p:tgtEl>
                                      </p:cBhvr>
                                    </p:animEffect>
                                  </p:childTnLst>
                                </p:cTn>
                              </p:par>
                            </p:childTnLst>
                          </p:cTn>
                        </p:par>
                        <p:par>
                          <p:cTn id="38" fill="hold">
                            <p:stCondLst>
                              <p:cond delay="1000"/>
                            </p:stCondLst>
                            <p:childTnLst>
                              <p:par>
                                <p:cTn id="39" presetID="22" presetClass="entr" presetSubtype="8" fill="hold"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ipe(left)">
                                      <p:cBhvr>
                                        <p:cTn id="41" dur="1000"/>
                                        <p:tgtEl>
                                          <p:spTgt spid="26"/>
                                        </p:tgtEl>
                                      </p:cBhvr>
                                    </p:animEffect>
                                  </p:childTnLst>
                                </p:cTn>
                              </p:par>
                            </p:childTnLst>
                          </p:cTn>
                        </p:par>
                        <p:par>
                          <p:cTn id="42" fill="hold">
                            <p:stCondLst>
                              <p:cond delay="2000"/>
                            </p:stCondLst>
                            <p:childTnLst>
                              <p:par>
                                <p:cTn id="43" presetID="22" presetClass="entr" presetSubtype="4" fill="hold" nodeType="after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wipe(down)">
                                      <p:cBhvr>
                                        <p:cTn id="45" dur="1000"/>
                                        <p:tgtEl>
                                          <p:spTgt spid="27"/>
                                        </p:tgtEl>
                                      </p:cBhvr>
                                    </p:animEffect>
                                  </p:childTnLst>
                                </p:cTn>
                              </p:par>
                            </p:childTnLst>
                          </p:cTn>
                        </p:par>
                        <p:par>
                          <p:cTn id="46" fill="hold">
                            <p:stCondLst>
                              <p:cond delay="3000"/>
                            </p:stCondLst>
                            <p:childTnLst>
                              <p:par>
                                <p:cTn id="47" presetID="10" presetClass="entr" presetSubtype="0" fill="hold" grpId="0" nodeType="after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500"/>
                                        <p:tgtEl>
                                          <p:spTgt spid="10"/>
                                        </p:tgtEl>
                                      </p:cBhvr>
                                    </p:animEffect>
                                  </p:childTnLst>
                                </p:cTn>
                              </p:par>
                            </p:childTnLst>
                          </p:cTn>
                        </p:par>
                        <p:par>
                          <p:cTn id="50" fill="hold">
                            <p:stCondLst>
                              <p:cond delay="3500"/>
                            </p:stCondLst>
                            <p:childTnLst>
                              <p:par>
                                <p:cTn id="51" presetID="22" presetClass="entr" presetSubtype="4" fill="hold" nodeType="afterEffect">
                                  <p:stCondLst>
                                    <p:cond delay="1000"/>
                                  </p:stCondLst>
                                  <p:childTnLst>
                                    <p:set>
                                      <p:cBhvr>
                                        <p:cTn id="52" dur="1" fill="hold">
                                          <p:stCondLst>
                                            <p:cond delay="0"/>
                                          </p:stCondLst>
                                        </p:cTn>
                                        <p:tgtEl>
                                          <p:spTgt spid="29"/>
                                        </p:tgtEl>
                                        <p:attrNameLst>
                                          <p:attrName>style.visibility</p:attrName>
                                        </p:attrNameLst>
                                      </p:cBhvr>
                                      <p:to>
                                        <p:strVal val="visible"/>
                                      </p:to>
                                    </p:set>
                                    <p:animEffect transition="in" filter="wipe(down)">
                                      <p:cBhvr>
                                        <p:cTn id="53" dur="1000"/>
                                        <p:tgtEl>
                                          <p:spTgt spid="29"/>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animEffect transition="in" filter="fade">
                                      <p:cBhvr>
                                        <p:cTn id="58" dur="500"/>
                                        <p:tgtEl>
                                          <p:spTgt spid="3">
                                            <p:txEl>
                                              <p:pRg st="2" end="2"/>
                                            </p:txEl>
                                          </p:spTgt>
                                        </p:tgtEl>
                                      </p:cBhvr>
                                    </p:animEffect>
                                  </p:childTnLst>
                                </p:cTn>
                              </p:par>
                            </p:childTnLst>
                          </p:cTn>
                        </p:par>
                        <p:par>
                          <p:cTn id="59" fill="hold">
                            <p:stCondLst>
                              <p:cond delay="500"/>
                            </p:stCondLst>
                            <p:childTnLst>
                              <p:par>
                                <p:cTn id="60" presetID="42" presetClass="entr" presetSubtype="0" fill="hold" grpId="0" nodeType="after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fade">
                                      <p:cBhvr>
                                        <p:cTn id="62" dur="1000"/>
                                        <p:tgtEl>
                                          <p:spTgt spid="24"/>
                                        </p:tgtEl>
                                      </p:cBhvr>
                                    </p:animEffect>
                                    <p:anim calcmode="lin" valueType="num">
                                      <p:cBhvr>
                                        <p:cTn id="63" dur="1000" fill="hold"/>
                                        <p:tgtEl>
                                          <p:spTgt spid="24"/>
                                        </p:tgtEl>
                                        <p:attrNameLst>
                                          <p:attrName>ppt_x</p:attrName>
                                        </p:attrNameLst>
                                      </p:cBhvr>
                                      <p:tavLst>
                                        <p:tav tm="0">
                                          <p:val>
                                            <p:strVal val="#ppt_x"/>
                                          </p:val>
                                        </p:tav>
                                        <p:tav tm="100000">
                                          <p:val>
                                            <p:strVal val="#ppt_x"/>
                                          </p:val>
                                        </p:tav>
                                      </p:tavLst>
                                    </p:anim>
                                    <p:anim calcmode="lin" valueType="num">
                                      <p:cBhvr>
                                        <p:cTn id="64" dur="1000" fill="hold"/>
                                        <p:tgtEl>
                                          <p:spTgt spid="24"/>
                                        </p:tgtEl>
                                        <p:attrNameLst>
                                          <p:attrName>ppt_y</p:attrName>
                                        </p:attrNameLst>
                                      </p:cBhvr>
                                      <p:tavLst>
                                        <p:tav tm="0">
                                          <p:val>
                                            <p:strVal val="#ppt_y+.1"/>
                                          </p:val>
                                        </p:tav>
                                        <p:tav tm="100000">
                                          <p:val>
                                            <p:strVal val="#ppt_y"/>
                                          </p:val>
                                        </p:tav>
                                      </p:tavLst>
                                    </p:anim>
                                  </p:childTnLst>
                                </p:cTn>
                              </p:par>
                            </p:childTnLst>
                          </p:cTn>
                        </p:par>
                        <p:par>
                          <p:cTn id="65" fill="hold">
                            <p:stCondLst>
                              <p:cond delay="1500"/>
                            </p:stCondLst>
                            <p:childTnLst>
                              <p:par>
                                <p:cTn id="66" presetID="42" presetClass="entr" presetSubtype="0" fill="hold" grpId="0" nodeType="after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fade">
                                      <p:cBhvr>
                                        <p:cTn id="68" dur="1000"/>
                                        <p:tgtEl>
                                          <p:spTgt spid="25"/>
                                        </p:tgtEl>
                                      </p:cBhvr>
                                    </p:animEffect>
                                    <p:anim calcmode="lin" valueType="num">
                                      <p:cBhvr>
                                        <p:cTn id="69" dur="1000" fill="hold"/>
                                        <p:tgtEl>
                                          <p:spTgt spid="25"/>
                                        </p:tgtEl>
                                        <p:attrNameLst>
                                          <p:attrName>ppt_x</p:attrName>
                                        </p:attrNameLst>
                                      </p:cBhvr>
                                      <p:tavLst>
                                        <p:tav tm="0">
                                          <p:val>
                                            <p:strVal val="#ppt_x"/>
                                          </p:val>
                                        </p:tav>
                                        <p:tav tm="100000">
                                          <p:val>
                                            <p:strVal val="#ppt_x"/>
                                          </p:val>
                                        </p:tav>
                                      </p:tavLst>
                                    </p:anim>
                                    <p:anim calcmode="lin" valueType="num">
                                      <p:cBhvr>
                                        <p:cTn id="70"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animBg="1"/>
      <p:bldP spid="10" grpId="0"/>
      <p:bldP spid="20" grpId="0"/>
      <p:bldP spid="19" grpId="0" animBg="1"/>
      <p:bldP spid="19" grpId="1" animBg="1"/>
      <p:bldP spid="24"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36"/>
          <p:cNvGrpSpPr/>
          <p:nvPr/>
        </p:nvGrpSpPr>
        <p:grpSpPr>
          <a:xfrm>
            <a:off x="6984319" y="2771949"/>
            <a:ext cx="3657600" cy="3657600"/>
            <a:chOff x="6984319" y="2771949"/>
            <a:chExt cx="3657600" cy="3657600"/>
          </a:xfrm>
        </p:grpSpPr>
        <p:sp>
          <p:nvSpPr>
            <p:cNvPr id="9" name="Oval 9"/>
            <p:cNvSpPr>
              <a:spLocks noChangeAspect="1" noChangeArrowheads="1"/>
            </p:cNvSpPr>
            <p:nvPr/>
          </p:nvSpPr>
          <p:spPr bwMode="auto">
            <a:xfrm rot="18091620">
              <a:off x="7736722" y="3487565"/>
              <a:ext cx="2045244" cy="2121150"/>
            </a:xfrm>
            <a:prstGeom prst="ellipse">
              <a:avLst/>
            </a:prstGeom>
            <a:solidFill>
              <a:srgbClr val="FFFFFF"/>
            </a:solidFill>
            <a:ln w="9525">
              <a:solidFill>
                <a:srgbClr val="000000"/>
              </a:solidFill>
              <a:round/>
              <a:headEnd/>
              <a:tailEnd/>
            </a:ln>
          </p:spPr>
          <p:txBody>
            <a:bodyPr/>
            <a:lstStyle/>
            <a:p>
              <a:endParaRPr lang="en-US"/>
            </a:p>
          </p:txBody>
        </p:sp>
        <p:grpSp>
          <p:nvGrpSpPr>
            <p:cNvPr id="36" name="Group 35"/>
            <p:cNvGrpSpPr/>
            <p:nvPr/>
          </p:nvGrpSpPr>
          <p:grpSpPr>
            <a:xfrm>
              <a:off x="6984319" y="2771949"/>
              <a:ext cx="3657600" cy="3657600"/>
              <a:chOff x="6984319" y="2771949"/>
              <a:chExt cx="3657600" cy="3657600"/>
            </a:xfrm>
          </p:grpSpPr>
          <p:cxnSp>
            <p:nvCxnSpPr>
              <p:cNvPr id="17" name="Straight Connector 16"/>
              <p:cNvCxnSpPr/>
              <p:nvPr/>
            </p:nvCxnSpPr>
            <p:spPr>
              <a:xfrm>
                <a:off x="6984319" y="4563294"/>
                <a:ext cx="3657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a:off x="6893693" y="4600749"/>
                <a:ext cx="3657600" cy="0"/>
              </a:xfrm>
              <a:prstGeom prst="line">
                <a:avLst/>
              </a:prstGeom>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2" name="Title 1"/>
              <p:cNvSpPr>
                <a:spLocks noGrp="1"/>
              </p:cNvSpPr>
              <p:nvPr>
                <p:ph type="title"/>
              </p:nvPr>
            </p:nvSpPr>
            <p:spPr>
              <a:xfrm>
                <a:off x="838200" y="151891"/>
                <a:ext cx="10515600" cy="1325563"/>
              </a:xfrm>
            </p:spPr>
            <p:txBody>
              <a:bodyPr/>
              <a:lstStyle/>
              <a:p>
                <a:r>
                  <a:rPr lang="en-US" dirty="0"/>
                  <a:t>The Proof of why </a:t>
                </a:r>
                <a14:m>
                  <m:oMath xmlns:m="http://schemas.openxmlformats.org/officeDocument/2006/math">
                    <m:sSub>
                      <m:sSubPr>
                        <m:ctrlPr>
                          <a:rPr lang="en-US" b="0" i="1" smtClean="0">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𝑐</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𝑣</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𝑟</m:t>
                        </m:r>
                      </m:den>
                    </m:f>
                  </m:oMath>
                </a14:m>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838200" y="151891"/>
                <a:ext cx="10515600" cy="1325563"/>
              </a:xfrm>
              <a:blipFill rotWithShape="0">
                <a:blip r:embed="rId2"/>
                <a:stretch>
                  <a:fillRect l="-2377" b="-27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715108" y="1393371"/>
                <a:ext cx="7467140" cy="5225143"/>
              </a:xfrm>
            </p:spPr>
            <p:txBody>
              <a:bodyPr>
                <a:normAutofit/>
              </a:bodyPr>
              <a:lstStyle/>
              <a:p>
                <a:r>
                  <a:rPr lang="en-US" dirty="0"/>
                  <a:t>We will now look at the velocity vector and define it through unit vector notation as follows.</a:t>
                </a:r>
              </a:p>
              <a:p>
                <a:endParaRPr lang="en-US" dirty="0"/>
              </a:p>
              <a:p>
                <a:r>
                  <a:rPr lang="en-US" dirty="0"/>
                  <a:t>Knowing the angle </a:t>
                </a:r>
                <a:r>
                  <a:rPr lang="en-US" dirty="0">
                    <a:sym typeface="Symbol" panose="05050102010706020507" pitchFamily="18" charset="2"/>
                  </a:rPr>
                  <a:t>, we can use</a:t>
                </a:r>
                <a:r>
                  <a:rPr lang="en-US" dirty="0"/>
                  <a:t> component vector notation, to get:</a:t>
                </a:r>
              </a:p>
              <a:p>
                <a:pPr marL="0" indent="0">
                  <a:buNone/>
                </a:pPr>
                <a:endParaRPr lang="en-US" dirty="0"/>
              </a:p>
              <a:p>
                <a:r>
                  <a:rPr lang="en-US" dirty="0"/>
                  <a:t>Substituting equations (1) and (2) into (3) for </a:t>
                </a:r>
                <a14:m>
                  <m:oMath xmlns:m="http://schemas.openxmlformats.org/officeDocument/2006/math">
                    <m:r>
                      <m:rPr>
                        <m:sty m:val="p"/>
                      </m:rPr>
                      <a:rPr lang="en-US" i="1" dirty="0" smtClean="0">
                        <a:latin typeface="Cambria Math" panose="02040503050406030204" pitchFamily="18" charset="0"/>
                      </a:rPr>
                      <m:t>sin</m:t>
                    </m:r>
                    <m:r>
                      <a:rPr lang="en-US" i="1" dirty="0" smtClean="0">
                        <a:latin typeface="Cambria Math" panose="02040503050406030204" pitchFamily="18" charset="0"/>
                        <a:sym typeface="Symbol" panose="05050102010706020507" pitchFamily="18" charset="2"/>
                      </a:rPr>
                      <m:t></m:t>
                    </m:r>
                  </m:oMath>
                </a14:m>
                <a:r>
                  <a:rPr lang="en-US" dirty="0">
                    <a:sym typeface="Symbol" panose="05050102010706020507" pitchFamily="18" charset="2"/>
                  </a:rPr>
                  <a:t> and </a:t>
                </a:r>
                <a14:m>
                  <m:oMath xmlns:m="http://schemas.openxmlformats.org/officeDocument/2006/math">
                    <m:r>
                      <m:rPr>
                        <m:sty m:val="p"/>
                      </m:rPr>
                      <a:rPr lang="en-US" i="1" dirty="0" smtClean="0">
                        <a:latin typeface="Cambria Math" panose="02040503050406030204" pitchFamily="18" charset="0"/>
                        <a:sym typeface="Symbol" panose="05050102010706020507" pitchFamily="18" charset="2"/>
                      </a:rPr>
                      <m:t>cos</m:t>
                    </m:r>
                    <m:r>
                      <a:rPr lang="en-US" i="1" dirty="0" smtClean="0">
                        <a:latin typeface="Cambria Math" panose="02040503050406030204" pitchFamily="18" charset="0"/>
                        <a:sym typeface="Symbol" panose="05050102010706020507" pitchFamily="18" charset="2"/>
                      </a:rPr>
                      <m:t></m:t>
                    </m:r>
                  </m:oMath>
                </a14:m>
                <a:r>
                  <a:rPr lang="en-US" dirty="0">
                    <a:sym typeface="Symbol" panose="05050102010706020507" pitchFamily="18" charset="2"/>
                  </a:rPr>
                  <a:t> yields…</a:t>
                </a:r>
                <a:endParaRPr lang="en-US" dirty="0"/>
              </a:p>
              <a:p>
                <a:pPr marL="914400" lvl="2" indent="0">
                  <a:buNone/>
                </a:pPr>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715108" y="1393371"/>
                <a:ext cx="7467140" cy="5225143"/>
              </a:xfrm>
              <a:blipFill rotWithShape="0">
                <a:blip r:embed="rId3"/>
                <a:stretch>
                  <a:fillRect l="-1469" t="-1984" r="-653"/>
                </a:stretch>
              </a:blipFill>
            </p:spPr>
            <p:txBody>
              <a:bodyPr/>
              <a:lstStyle/>
              <a:p>
                <a:r>
                  <a:rPr lang="en-US">
                    <a:noFill/>
                  </a:rPr>
                  <a:t> </a:t>
                </a:r>
              </a:p>
            </p:txBody>
          </p:sp>
        </mc:Fallback>
      </mc:AlternateContent>
      <p:grpSp>
        <p:nvGrpSpPr>
          <p:cNvPr id="41" name="Group 40"/>
          <p:cNvGrpSpPr/>
          <p:nvPr/>
        </p:nvGrpSpPr>
        <p:grpSpPr>
          <a:xfrm>
            <a:off x="7733591" y="3117012"/>
            <a:ext cx="1625312" cy="496264"/>
            <a:chOff x="7733591" y="3117012"/>
            <a:chExt cx="1625312" cy="496264"/>
          </a:xfrm>
        </p:grpSpPr>
        <mc:AlternateContent xmlns:mc="http://schemas.openxmlformats.org/markup-compatibility/2006" xmlns:a14="http://schemas.microsoft.com/office/drawing/2010/main">
          <mc:Choice Requires="a14">
            <p:sp>
              <p:nvSpPr>
                <p:cNvPr id="6" name="Text Box 6"/>
                <p:cNvSpPr txBox="1">
                  <a:spLocks noChangeArrowheads="1"/>
                </p:cNvSpPr>
                <p:nvPr/>
              </p:nvSpPr>
              <p:spPr bwMode="auto">
                <a:xfrm>
                  <a:off x="8104835" y="3117012"/>
                  <a:ext cx="607725" cy="496264"/>
                </a:xfrm>
                <a:prstGeom prst="rect">
                  <a:avLst/>
                </a:prstGeom>
                <a:noFill/>
                <a:ln>
                  <a:noFill/>
                </a:ln>
              </p:spPr>
              <p:txBody>
                <a:bodyPr/>
                <a:lstStyle/>
                <a:p>
                  <a:pPr algn="l"/>
                  <a14:m>
                    <m:oMathPara xmlns:m="http://schemas.openxmlformats.org/officeDocument/2006/math">
                      <m:oMathParaPr>
                        <m:jc m:val="centerGroup"/>
                      </m:oMathParaPr>
                      <m:oMath xmlns:m="http://schemas.openxmlformats.org/officeDocument/2006/math">
                        <m:r>
                          <a:rPr lang="en-US" altLang="en-US" sz="1600" b="1" i="1" dirty="0" smtClean="0">
                            <a:solidFill>
                              <a:schemeClr val="tx2"/>
                            </a:solidFill>
                            <a:latin typeface="Cambria Math" panose="02040503050406030204" pitchFamily="18" charset="0"/>
                          </a:rPr>
                          <m:t>𝒗</m:t>
                        </m:r>
                      </m:oMath>
                    </m:oMathPara>
                  </a14:m>
                  <a:endParaRPr lang="en-US" altLang="en-US" sz="1600" b="1" baseline="-25000" dirty="0">
                    <a:solidFill>
                      <a:schemeClr val="tx2"/>
                    </a:solidFill>
                  </a:endParaRPr>
                </a:p>
              </p:txBody>
            </p:sp>
          </mc:Choice>
          <mc:Fallback xmlns="">
            <p:sp>
              <p:nvSpPr>
                <p:cNvPr id="6" name="Text Box 6"/>
                <p:cNvSpPr txBox="1">
                  <a:spLocks noRot="1" noChangeAspect="1" noMove="1" noResize="1" noEditPoints="1" noAdjustHandles="1" noChangeArrowheads="1" noChangeShapeType="1" noTextEdit="1"/>
                </p:cNvSpPr>
                <p:nvPr/>
              </p:nvSpPr>
              <p:spPr bwMode="auto">
                <a:xfrm>
                  <a:off x="8104835" y="3117012"/>
                  <a:ext cx="607725" cy="496264"/>
                </a:xfrm>
                <a:prstGeom prst="rect">
                  <a:avLst/>
                </a:prstGeom>
                <a:blipFill rotWithShape="0">
                  <a:blip r:embed="rId4"/>
                  <a:stretch>
                    <a:fillRect/>
                  </a:stretch>
                </a:blipFill>
                <a:ln>
                  <a:noFill/>
                </a:ln>
                <a:extLst/>
              </p:spPr>
              <p:txBody>
                <a:bodyPr/>
                <a:lstStyle/>
                <a:p>
                  <a:r>
                    <a:rPr lang="en-US">
                      <a:noFill/>
                    </a:rPr>
                    <a:t> </a:t>
                  </a:r>
                </a:p>
              </p:txBody>
            </p:sp>
          </mc:Fallback>
        </mc:AlternateContent>
        <p:sp>
          <p:nvSpPr>
            <p:cNvPr id="7" name="Line 7"/>
            <p:cNvSpPr>
              <a:spLocks noChangeShapeType="1"/>
            </p:cNvSpPr>
            <p:nvPr/>
          </p:nvSpPr>
          <p:spPr bwMode="auto">
            <a:xfrm rot="18091620" flipV="1">
              <a:off x="8546247" y="2403721"/>
              <a:ext cx="0" cy="1625312"/>
            </a:xfrm>
            <a:prstGeom prst="line">
              <a:avLst/>
            </a:prstGeom>
            <a:noFill/>
            <a:ln w="12700">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13" name="Right Triangle 12"/>
          <p:cNvSpPr/>
          <p:nvPr/>
        </p:nvSpPr>
        <p:spPr>
          <a:xfrm flipH="1">
            <a:off x="8728934" y="3653101"/>
            <a:ext cx="506538" cy="910192"/>
          </a:xfrm>
          <a:prstGeom prst="rtTriangle">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p:cNvSpPr txBox="1">
            <a:spLocks noChangeArrowheads="1"/>
          </p:cNvSpPr>
          <p:nvPr/>
        </p:nvSpPr>
        <p:spPr bwMode="auto">
          <a:xfrm>
            <a:off x="8784619" y="4271408"/>
            <a:ext cx="355684" cy="465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600" dirty="0">
                <a:solidFill>
                  <a:schemeClr val="tx2"/>
                </a:solidFill>
                <a:sym typeface="Symbol" panose="05050102010706020507" pitchFamily="18" charset="2"/>
              </a:rPr>
              <a:t></a:t>
            </a:r>
            <a:endParaRPr lang="en-US" altLang="en-US" sz="1600" dirty="0">
              <a:solidFill>
                <a:schemeClr val="tx2"/>
              </a:solidFill>
            </a:endParaRPr>
          </a:p>
        </p:txBody>
      </p:sp>
      <mc:AlternateContent xmlns:mc="http://schemas.openxmlformats.org/markup-compatibility/2006" xmlns:a14="http://schemas.microsoft.com/office/drawing/2010/main">
        <mc:Choice Requires="a14">
          <p:sp>
            <p:nvSpPr>
              <p:cNvPr id="12" name="Text Box 12"/>
              <p:cNvSpPr txBox="1">
                <a:spLocks noChangeArrowheads="1"/>
              </p:cNvSpPr>
              <p:nvPr/>
            </p:nvSpPr>
            <p:spPr bwMode="auto">
              <a:xfrm>
                <a:off x="8607944" y="3817993"/>
                <a:ext cx="586526" cy="5405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1600" i="1" dirty="0" smtClean="0">
                          <a:solidFill>
                            <a:srgbClr val="00B050"/>
                          </a:solidFill>
                          <a:latin typeface="Cambria Math" panose="02040503050406030204" pitchFamily="18" charset="0"/>
                        </a:rPr>
                        <m:t>𝑟</m:t>
                      </m:r>
                    </m:oMath>
                  </m:oMathPara>
                </a14:m>
                <a:endParaRPr lang="en-US" altLang="en-US" sz="1600" baseline="-25000" dirty="0">
                  <a:solidFill>
                    <a:srgbClr val="00B050"/>
                  </a:solidFill>
                </a:endParaRPr>
              </a:p>
            </p:txBody>
          </p:sp>
        </mc:Choice>
        <mc:Fallback xmlns="">
          <p:sp>
            <p:nvSpPr>
              <p:cNvPr id="12" name="Text Box 12"/>
              <p:cNvSpPr txBox="1">
                <a:spLocks noRot="1" noChangeAspect="1" noMove="1" noResize="1" noEditPoints="1" noAdjustHandles="1" noChangeArrowheads="1" noChangeShapeType="1" noTextEdit="1"/>
              </p:cNvSpPr>
              <p:nvPr/>
            </p:nvSpPr>
            <p:spPr bwMode="auto">
              <a:xfrm>
                <a:off x="8607944" y="3817993"/>
                <a:ext cx="586526" cy="540553"/>
              </a:xfrm>
              <a:prstGeom prst="rect">
                <a:avLst/>
              </a:prstGeom>
              <a:blipFill rotWithShape="0">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14" name="Line 14"/>
          <p:cNvSpPr>
            <a:spLocks noChangeShapeType="1"/>
          </p:cNvSpPr>
          <p:nvPr/>
        </p:nvSpPr>
        <p:spPr bwMode="auto">
          <a:xfrm rot="17700000" flipH="1" flipV="1">
            <a:off x="8205296" y="3600847"/>
            <a:ext cx="2029346" cy="149576"/>
          </a:xfrm>
          <a:prstGeom prst="line">
            <a:avLst/>
          </a:prstGeom>
          <a:noFill/>
          <a:ln w="9525">
            <a:solidFill>
              <a:srgbClr val="000000"/>
            </a:solidFill>
            <a:prstDash val="sysDot"/>
            <a:round/>
            <a:headEnd type="none"/>
            <a:tailEnd type="none"/>
          </a:ln>
          <a:extLst>
            <a:ext uri="{909E8E84-426E-40DD-AFC4-6F175D3DCCD1}">
              <a14:hiddenFill xmlns:a14="http://schemas.microsoft.com/office/drawing/2010/main">
                <a:noFill/>
              </a14:hiddenFill>
            </a:ext>
          </a:extLst>
        </p:spPr>
        <p:txBody>
          <a:bodyPr/>
          <a:lstStyle/>
          <a:p>
            <a:endParaRPr lang="en-US"/>
          </a:p>
        </p:txBody>
      </p:sp>
      <p:sp>
        <p:nvSpPr>
          <p:cNvPr id="21" name="Line 14"/>
          <p:cNvSpPr>
            <a:spLocks noChangeShapeType="1"/>
          </p:cNvSpPr>
          <p:nvPr/>
        </p:nvSpPr>
        <p:spPr bwMode="auto">
          <a:xfrm rot="17700000" flipH="1">
            <a:off x="8823533" y="3923007"/>
            <a:ext cx="826990" cy="389870"/>
          </a:xfrm>
          <a:prstGeom prst="line">
            <a:avLst/>
          </a:prstGeom>
          <a:noFill/>
          <a:ln w="12700">
            <a:solidFill>
              <a:schemeClr val="accent1">
                <a:lumMod val="50000"/>
              </a:schemeClr>
            </a:solidFill>
            <a:prstDash val="sysDash"/>
            <a:round/>
            <a:headEnd type="none"/>
            <a:tailEnd type="none"/>
          </a:ln>
          <a:extLst>
            <a:ext uri="{909E8E84-426E-40DD-AFC4-6F175D3DCCD1}">
              <a14:hiddenFill xmlns:a14="http://schemas.microsoft.com/office/drawing/2010/main">
                <a:noFill/>
              </a14:hiddenFill>
            </a:ext>
          </a:extLst>
        </p:spPr>
        <p:txBody>
          <a:bodyPr/>
          <a:lstStyle/>
          <a:p>
            <a:endParaRPr lang="en-US"/>
          </a:p>
        </p:txBody>
      </p:sp>
      <mc:AlternateContent xmlns:mc="http://schemas.openxmlformats.org/markup-compatibility/2006" xmlns:a14="http://schemas.microsoft.com/office/drawing/2010/main">
        <mc:Choice Requires="a14">
          <p:sp>
            <p:nvSpPr>
              <p:cNvPr id="24" name="TextBox 23"/>
              <p:cNvSpPr txBox="1"/>
              <p:nvPr/>
            </p:nvSpPr>
            <p:spPr>
              <a:xfrm>
                <a:off x="9346118" y="195161"/>
                <a:ext cx="2289409" cy="477695"/>
              </a:xfrm>
              <a:prstGeom prst="rect">
                <a:avLst/>
              </a:prstGeom>
              <a:noFill/>
            </p:spPr>
            <p:txBody>
              <a:bodyPr wrap="none" rtlCol="0">
                <a:spAutoFit/>
              </a:bodyPr>
              <a:lstStyle/>
              <a:p>
                <a14:m>
                  <m:oMath xmlns:m="http://schemas.openxmlformats.org/officeDocument/2006/math">
                    <m:r>
                      <a:rPr lang="en-US" b="0" i="1" smtClean="0">
                        <a:latin typeface="Cambria Math" panose="02040503050406030204" pitchFamily="18" charset="0"/>
                      </a:rPr>
                      <m:t>𝑠𝑖𝑛</m:t>
                    </m:r>
                    <m:r>
                      <a:rPr lang="en-US" b="0" i="1" smtClean="0">
                        <a:latin typeface="Cambria Math" panose="02040503050406030204" pitchFamily="18" charset="0"/>
                        <a:ea typeface="Cambria Math" panose="02040503050406030204" pitchFamily="18" charset="0"/>
                      </a:rPr>
                      <m:t>𝜃</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𝑝</m:t>
                            </m:r>
                          </m:sub>
                        </m:sSub>
                      </m:num>
                      <m:den>
                        <m:r>
                          <a:rPr lang="en-US" b="0" i="1" smtClean="0">
                            <a:latin typeface="Cambria Math" panose="02040503050406030204" pitchFamily="18" charset="0"/>
                            <a:ea typeface="Cambria Math" panose="02040503050406030204" pitchFamily="18" charset="0"/>
                          </a:rPr>
                          <m:t>𝑟</m:t>
                        </m:r>
                      </m:den>
                    </m:f>
                  </m:oMath>
                </a14:m>
                <a:r>
                  <a:rPr lang="en-US" dirty="0"/>
                  <a:t>	(1)</a:t>
                </a:r>
              </a:p>
            </p:txBody>
          </p:sp>
        </mc:Choice>
        <mc:Fallback xmlns="">
          <p:sp>
            <p:nvSpPr>
              <p:cNvPr id="24" name="TextBox 23"/>
              <p:cNvSpPr txBox="1">
                <a:spLocks noRot="1" noChangeAspect="1" noMove="1" noResize="1" noEditPoints="1" noAdjustHandles="1" noChangeArrowheads="1" noChangeShapeType="1" noTextEdit="1"/>
              </p:cNvSpPr>
              <p:nvPr/>
            </p:nvSpPr>
            <p:spPr>
              <a:xfrm>
                <a:off x="9346118" y="195161"/>
                <a:ext cx="2289409" cy="477695"/>
              </a:xfrm>
              <a:prstGeom prst="rect">
                <a:avLst/>
              </a:prstGeom>
              <a:blipFill rotWithShape="0">
                <a:blip r:embed="rId6"/>
                <a:stretch>
                  <a:fillRect r="-1596" b="-89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9346117" y="679413"/>
                <a:ext cx="2289409" cy="477695"/>
              </a:xfrm>
              <a:prstGeom prst="rect">
                <a:avLst/>
              </a:prstGeom>
              <a:noFill/>
            </p:spPr>
            <p:txBody>
              <a:bodyPr wrap="none" rtlCol="0">
                <a:spAutoFit/>
              </a:bodyPr>
              <a:lstStyle/>
              <a:p>
                <a14:m>
                  <m:oMath xmlns:m="http://schemas.openxmlformats.org/officeDocument/2006/math">
                    <m:r>
                      <a:rPr lang="en-US" b="0" i="1" smtClean="0">
                        <a:latin typeface="Cambria Math" panose="02040503050406030204" pitchFamily="18" charset="0"/>
                      </a:rPr>
                      <m:t>𝑐𝑜𝑠</m:t>
                    </m:r>
                    <m:r>
                      <a:rPr lang="en-US" b="0" i="1" smtClean="0">
                        <a:latin typeface="Cambria Math" panose="02040503050406030204" pitchFamily="18" charset="0"/>
                        <a:ea typeface="Cambria Math" panose="02040503050406030204" pitchFamily="18" charset="0"/>
                      </a:rPr>
                      <m:t>𝜃</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b>
                          <m:sSubPr>
                            <m:ctrlPr>
                              <a:rPr lang="en-US" i="1">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𝑝</m:t>
                            </m:r>
                          </m:sub>
                        </m:sSub>
                      </m:num>
                      <m:den>
                        <m:r>
                          <a:rPr lang="en-US" b="0" i="1" smtClean="0">
                            <a:latin typeface="Cambria Math" panose="02040503050406030204" pitchFamily="18" charset="0"/>
                            <a:ea typeface="Cambria Math" panose="02040503050406030204" pitchFamily="18" charset="0"/>
                          </a:rPr>
                          <m:t>𝑟</m:t>
                        </m:r>
                      </m:den>
                    </m:f>
                  </m:oMath>
                </a14:m>
                <a:r>
                  <a:rPr lang="en-US" dirty="0"/>
                  <a:t>	(2)</a:t>
                </a:r>
              </a:p>
            </p:txBody>
          </p:sp>
        </mc:Choice>
        <mc:Fallback xmlns="">
          <p:sp>
            <p:nvSpPr>
              <p:cNvPr id="25" name="TextBox 24"/>
              <p:cNvSpPr txBox="1">
                <a:spLocks noRot="1" noChangeAspect="1" noMove="1" noResize="1" noEditPoints="1" noAdjustHandles="1" noChangeArrowheads="1" noChangeShapeType="1" noTextEdit="1"/>
              </p:cNvSpPr>
              <p:nvPr/>
            </p:nvSpPr>
            <p:spPr>
              <a:xfrm>
                <a:off x="9346117" y="679413"/>
                <a:ext cx="2289409" cy="477695"/>
              </a:xfrm>
              <a:prstGeom prst="rect">
                <a:avLst/>
              </a:prstGeom>
              <a:blipFill rotWithShape="0">
                <a:blip r:embed="rId7"/>
                <a:stretch>
                  <a:fillRect r="-1596" b="-75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3593274" y="2320427"/>
                <a:ext cx="1833900" cy="39850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panose="02040503050406030204" pitchFamily="18" charset="0"/>
                            </a:rPr>
                          </m:ctrlPr>
                        </m:accPr>
                        <m:e>
                          <m:r>
                            <a:rPr lang="en-US" sz="2400" b="0" i="1" smtClean="0">
                              <a:latin typeface="Cambria Math" panose="02040503050406030204" pitchFamily="18" charset="0"/>
                            </a:rPr>
                            <m:t>𝑣</m:t>
                          </m:r>
                        </m:e>
                      </m:acc>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𝑣</m:t>
                          </m:r>
                        </m:e>
                        <m:sub>
                          <m:r>
                            <a:rPr lang="en-US" sz="2400" b="0" i="1" smtClean="0">
                              <a:latin typeface="Cambria Math" panose="02040503050406030204" pitchFamily="18" charset="0"/>
                            </a:rPr>
                            <m:t>𝑥</m:t>
                          </m:r>
                        </m:sub>
                      </m:sSub>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𝑖</m:t>
                          </m:r>
                        </m:e>
                      </m:acc>
                      <m:r>
                        <a:rPr lang="en-US" sz="2400" b="0" i="1" smtClean="0">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𝑣</m:t>
                          </m:r>
                        </m:e>
                        <m:sub>
                          <m:r>
                            <a:rPr lang="en-US" sz="2400" b="0" i="1" smtClean="0">
                              <a:latin typeface="Cambria Math" panose="02040503050406030204" pitchFamily="18" charset="0"/>
                            </a:rPr>
                            <m:t>𝑦</m:t>
                          </m:r>
                        </m:sub>
                      </m:sSub>
                      <m:acc>
                        <m:accPr>
                          <m:chr m:val="̂"/>
                          <m:ctrlPr>
                            <a:rPr lang="en-US" sz="2400" i="1">
                              <a:latin typeface="Cambria Math" panose="02040503050406030204" pitchFamily="18" charset="0"/>
                            </a:rPr>
                          </m:ctrlPr>
                        </m:accPr>
                        <m:e>
                          <m:r>
                            <a:rPr lang="en-US" sz="2400" b="0" i="1" smtClean="0">
                              <a:latin typeface="Cambria Math" panose="02040503050406030204" pitchFamily="18" charset="0"/>
                            </a:rPr>
                            <m:t>𝑗</m:t>
                          </m:r>
                        </m:e>
                      </m:acc>
                    </m:oMath>
                  </m:oMathPara>
                </a14:m>
                <a:endParaRPr lang="en-US"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593274" y="2320427"/>
                <a:ext cx="1833900" cy="398507"/>
              </a:xfrm>
              <a:prstGeom prst="rect">
                <a:avLst/>
              </a:prstGeom>
              <a:blipFill rotWithShape="0">
                <a:blip r:embed="rId8"/>
                <a:stretch>
                  <a:fillRect l="-2658" t="-33846" r="-22259" b="-20000"/>
                </a:stretch>
              </a:blipFill>
            </p:spPr>
            <p:txBody>
              <a:bodyPr/>
              <a:lstStyle/>
              <a:p>
                <a:r>
                  <a:rPr lang="en-US">
                    <a:noFill/>
                  </a:rPr>
                  <a:t> </a:t>
                </a:r>
              </a:p>
            </p:txBody>
          </p:sp>
        </mc:Fallback>
      </mc:AlternateContent>
      <p:grpSp>
        <p:nvGrpSpPr>
          <p:cNvPr id="42" name="Group 41"/>
          <p:cNvGrpSpPr/>
          <p:nvPr/>
        </p:nvGrpSpPr>
        <p:grpSpPr>
          <a:xfrm>
            <a:off x="8781239" y="2748436"/>
            <a:ext cx="633869" cy="837068"/>
            <a:chOff x="8781239" y="2748436"/>
            <a:chExt cx="633869" cy="837068"/>
          </a:xfrm>
        </p:grpSpPr>
        <mc:AlternateContent xmlns:mc="http://schemas.openxmlformats.org/markup-compatibility/2006" xmlns:a14="http://schemas.microsoft.com/office/drawing/2010/main">
          <mc:Choice Requires="a14">
            <p:sp>
              <p:nvSpPr>
                <p:cNvPr id="30" name="Text Box 6"/>
                <p:cNvSpPr txBox="1">
                  <a:spLocks noChangeArrowheads="1"/>
                </p:cNvSpPr>
                <p:nvPr/>
              </p:nvSpPr>
              <p:spPr bwMode="auto">
                <a:xfrm>
                  <a:off x="8781239" y="2748436"/>
                  <a:ext cx="607726" cy="496264"/>
                </a:xfrm>
                <a:prstGeom prst="rect">
                  <a:avLst/>
                </a:prstGeom>
                <a:noFill/>
                <a:ln>
                  <a:noFill/>
                </a:ln>
                <a:extLst>
                  <a:ext uri="{91240B29-F687-4F45-9708-019B960494DF}">
                    <a14:hiddenLine w="9525">
                      <a:solidFill>
                        <a:srgbClr val="000000"/>
                      </a:solidFill>
                      <a:miter lim="800000"/>
                      <a:headEnd/>
                      <a:tailEnd/>
                    </a14:hiddenLine>
                  </a:ext>
                </a:extLst>
              </p:spPr>
              <p:txBody>
                <a:bodyPr/>
                <a:lstStyle/>
                <a:p>
                  <a:pPr/>
                  <a14:m>
                    <m:oMathPara xmlns:m="http://schemas.openxmlformats.org/officeDocument/2006/math">
                      <m:oMathParaPr>
                        <m:jc m:val="centerGroup"/>
                      </m:oMathParaPr>
                      <m:oMath xmlns:m="http://schemas.openxmlformats.org/officeDocument/2006/math">
                        <m:sSub>
                          <m:sSubPr>
                            <m:ctrlPr>
                              <a:rPr lang="en-US" altLang="en-US" sz="1600" b="1" i="1" dirty="0" smtClean="0">
                                <a:solidFill>
                                  <a:schemeClr val="tx2"/>
                                </a:solidFill>
                                <a:latin typeface="Cambria Math" panose="02040503050406030204" pitchFamily="18" charset="0"/>
                              </a:rPr>
                            </m:ctrlPr>
                          </m:sSubPr>
                          <m:e>
                            <m:r>
                              <a:rPr lang="en-US" altLang="en-US" sz="1600" b="1" i="1" dirty="0">
                                <a:solidFill>
                                  <a:schemeClr val="tx2"/>
                                </a:solidFill>
                                <a:latin typeface="Cambria Math" panose="02040503050406030204" pitchFamily="18" charset="0"/>
                              </a:rPr>
                              <m:t>𝒗</m:t>
                            </m:r>
                            <m:r>
                              <m:rPr>
                                <m:nor/>
                              </m:rPr>
                              <a:rPr lang="en-US" altLang="en-US" sz="1600" b="1" baseline="-25000" dirty="0">
                                <a:solidFill>
                                  <a:schemeClr val="tx2"/>
                                </a:solidFill>
                              </a:rPr>
                              <m:t> </m:t>
                            </m:r>
                          </m:e>
                          <m:sub>
                            <m:r>
                              <a:rPr lang="en-US" altLang="en-US" sz="1600" b="1" i="1" dirty="0" smtClean="0">
                                <a:solidFill>
                                  <a:schemeClr val="tx2"/>
                                </a:solidFill>
                                <a:latin typeface="Cambria Math" panose="02040503050406030204" pitchFamily="18" charset="0"/>
                              </a:rPr>
                              <m:t>𝒚</m:t>
                            </m:r>
                          </m:sub>
                        </m:sSub>
                      </m:oMath>
                    </m:oMathPara>
                  </a14:m>
                  <a:endParaRPr lang="en-US" altLang="en-US" sz="1600" b="1" baseline="-25000" dirty="0">
                    <a:solidFill>
                      <a:schemeClr val="tx2"/>
                    </a:solidFill>
                  </a:endParaRPr>
                </a:p>
              </p:txBody>
            </p:sp>
          </mc:Choice>
          <mc:Fallback xmlns="">
            <p:sp>
              <p:nvSpPr>
                <p:cNvPr id="30" name="Text Box 6"/>
                <p:cNvSpPr txBox="1">
                  <a:spLocks noRot="1" noChangeAspect="1" noMove="1" noResize="1" noEditPoints="1" noAdjustHandles="1" noChangeArrowheads="1" noChangeShapeType="1" noTextEdit="1"/>
                </p:cNvSpPr>
                <p:nvPr/>
              </p:nvSpPr>
              <p:spPr bwMode="auto">
                <a:xfrm>
                  <a:off x="8781239" y="2748436"/>
                  <a:ext cx="607726" cy="496264"/>
                </a:xfrm>
                <a:prstGeom prst="rect">
                  <a:avLst/>
                </a:prstGeom>
                <a:blipFill rotWithShape="0">
                  <a:blip r:embed="rId9"/>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26" name="Line 14"/>
            <p:cNvSpPr>
              <a:spLocks noChangeShapeType="1"/>
            </p:cNvSpPr>
            <p:nvPr/>
          </p:nvSpPr>
          <p:spPr bwMode="auto">
            <a:xfrm rot="17700000" flipH="1">
              <a:off x="8858552" y="3028947"/>
              <a:ext cx="759380" cy="353733"/>
            </a:xfrm>
            <a:prstGeom prst="line">
              <a:avLst/>
            </a:prstGeom>
            <a:noFill/>
            <a:ln w="12700">
              <a:solidFill>
                <a:schemeClr val="accent1">
                  <a:lumMod val="50000"/>
                </a:schemeClr>
              </a:solidFill>
              <a:prstDash val="sysDash"/>
              <a:round/>
              <a:headEnd type="arrow"/>
              <a:tailEnd type="none"/>
            </a:ln>
            <a:extLst>
              <a:ext uri="{909E8E84-426E-40DD-AFC4-6F175D3DCCD1}">
                <a14:hiddenFill xmlns:a14="http://schemas.microsoft.com/office/drawing/2010/main">
                  <a:noFill/>
                </a14:hiddenFill>
              </a:ext>
            </a:extLst>
          </p:spPr>
          <p:txBody>
            <a:bodyPr/>
            <a:lstStyle/>
            <a:p>
              <a:endParaRPr lang="en-US"/>
            </a:p>
          </p:txBody>
        </p:sp>
      </p:grpSp>
      <p:sp>
        <p:nvSpPr>
          <p:cNvPr id="27" name="Text Box 10"/>
          <p:cNvSpPr txBox="1">
            <a:spLocks noChangeArrowheads="1"/>
          </p:cNvSpPr>
          <p:nvPr/>
        </p:nvSpPr>
        <p:spPr bwMode="auto">
          <a:xfrm>
            <a:off x="8983463" y="3897431"/>
            <a:ext cx="355684" cy="465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600" dirty="0">
                <a:solidFill>
                  <a:schemeClr val="tx2"/>
                </a:solidFill>
                <a:sym typeface="Symbol" panose="05050102010706020507" pitchFamily="18" charset="2"/>
              </a:rPr>
              <a:t></a:t>
            </a:r>
            <a:endParaRPr lang="en-US" altLang="en-US" sz="1600" dirty="0">
              <a:solidFill>
                <a:schemeClr val="tx2"/>
              </a:solidFill>
            </a:endParaRPr>
          </a:p>
        </p:txBody>
      </p:sp>
      <p:sp>
        <p:nvSpPr>
          <p:cNvPr id="28" name="Text Box 10"/>
          <p:cNvSpPr txBox="1">
            <a:spLocks noChangeArrowheads="1"/>
          </p:cNvSpPr>
          <p:nvPr/>
        </p:nvSpPr>
        <p:spPr bwMode="auto">
          <a:xfrm>
            <a:off x="9201844" y="3059851"/>
            <a:ext cx="355684" cy="465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600" dirty="0">
                <a:solidFill>
                  <a:schemeClr val="tx2"/>
                </a:solidFill>
                <a:sym typeface="Symbol" panose="05050102010706020507" pitchFamily="18" charset="2"/>
              </a:rPr>
              <a:t></a:t>
            </a:r>
            <a:endParaRPr lang="en-US" altLang="en-US" sz="1600" dirty="0">
              <a:solidFill>
                <a:schemeClr val="tx2"/>
              </a:solidFill>
            </a:endParaRPr>
          </a:p>
        </p:txBody>
      </p:sp>
      <p:sp>
        <p:nvSpPr>
          <p:cNvPr id="29" name="Text Box 10"/>
          <p:cNvSpPr txBox="1">
            <a:spLocks noChangeArrowheads="1"/>
          </p:cNvSpPr>
          <p:nvPr/>
        </p:nvSpPr>
        <p:spPr bwMode="auto">
          <a:xfrm>
            <a:off x="8978095" y="3256486"/>
            <a:ext cx="355684" cy="465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600" dirty="0">
                <a:solidFill>
                  <a:schemeClr val="tx2"/>
                </a:solidFill>
                <a:sym typeface="Symbol" panose="05050102010706020507" pitchFamily="18" charset="2"/>
              </a:rPr>
              <a:t></a:t>
            </a:r>
            <a:endParaRPr lang="en-US" altLang="en-US" sz="1600" dirty="0">
              <a:solidFill>
                <a:schemeClr val="tx2"/>
              </a:solidFill>
            </a:endParaRPr>
          </a:p>
        </p:txBody>
      </p:sp>
      <p:grpSp>
        <p:nvGrpSpPr>
          <p:cNvPr id="38" name="Group 37"/>
          <p:cNvGrpSpPr/>
          <p:nvPr/>
        </p:nvGrpSpPr>
        <p:grpSpPr>
          <a:xfrm>
            <a:off x="9189663" y="3361751"/>
            <a:ext cx="441025" cy="369332"/>
            <a:chOff x="9189663" y="3361751"/>
            <a:chExt cx="441025" cy="369332"/>
          </a:xfrm>
        </p:grpSpPr>
        <mc:AlternateContent xmlns:mc="http://schemas.openxmlformats.org/markup-compatibility/2006" xmlns:a14="http://schemas.microsoft.com/office/drawing/2010/main">
          <mc:Choice Requires="a14">
            <p:sp>
              <p:nvSpPr>
                <p:cNvPr id="20" name="Rectangle 19"/>
                <p:cNvSpPr/>
                <p:nvPr/>
              </p:nvSpPr>
              <p:spPr>
                <a:xfrm>
                  <a:off x="9262061" y="3361751"/>
                  <a:ext cx="36862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dirty="0">
                            <a:solidFill>
                              <a:schemeClr val="accent6">
                                <a:lumMod val="75000"/>
                              </a:schemeClr>
                            </a:solidFill>
                            <a:latin typeface="Cambria Math" panose="02040503050406030204" pitchFamily="18" charset="0"/>
                          </a:rPr>
                          <m:t>𝑝</m:t>
                        </m:r>
                      </m:oMath>
                    </m:oMathPara>
                  </a14:m>
                  <a:endParaRPr lang="en-US" dirty="0"/>
                </a:p>
              </p:txBody>
            </p:sp>
          </mc:Choice>
          <mc:Fallback xmlns="">
            <p:sp>
              <p:nvSpPr>
                <p:cNvPr id="20" name="Rectangle 19"/>
                <p:cNvSpPr>
                  <a:spLocks noRot="1" noChangeAspect="1" noMove="1" noResize="1" noEditPoints="1" noAdjustHandles="1" noChangeArrowheads="1" noChangeShapeType="1" noTextEdit="1"/>
                </p:cNvSpPr>
                <p:nvPr/>
              </p:nvSpPr>
              <p:spPr>
                <a:xfrm>
                  <a:off x="9262061" y="3361751"/>
                  <a:ext cx="368627" cy="369332"/>
                </a:xfrm>
                <a:prstGeom prst="rect">
                  <a:avLst/>
                </a:prstGeom>
                <a:blipFill rotWithShape="0">
                  <a:blip r:embed="rId10"/>
                  <a:stretch>
                    <a:fillRect b="-6557"/>
                  </a:stretch>
                </a:blipFill>
              </p:spPr>
              <p:txBody>
                <a:bodyPr/>
                <a:lstStyle/>
                <a:p>
                  <a:r>
                    <a:rPr lang="en-US">
                      <a:noFill/>
                    </a:rPr>
                    <a:t> </a:t>
                  </a:r>
                </a:p>
              </p:txBody>
            </p:sp>
          </mc:Fallback>
        </mc:AlternateContent>
        <p:sp>
          <p:nvSpPr>
            <p:cNvPr id="19" name="Oval 18"/>
            <p:cNvSpPr>
              <a:spLocks noChangeAspect="1"/>
            </p:cNvSpPr>
            <p:nvPr/>
          </p:nvSpPr>
          <p:spPr>
            <a:xfrm>
              <a:off x="9189663" y="3590286"/>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p:cNvGrpSpPr/>
          <p:nvPr/>
        </p:nvGrpSpPr>
        <p:grpSpPr>
          <a:xfrm>
            <a:off x="7930777" y="2464711"/>
            <a:ext cx="1241359" cy="623623"/>
            <a:chOff x="7930777" y="2464711"/>
            <a:chExt cx="1241359" cy="623623"/>
          </a:xfrm>
        </p:grpSpPr>
        <mc:AlternateContent xmlns:mc="http://schemas.openxmlformats.org/markup-compatibility/2006" xmlns:a14="http://schemas.microsoft.com/office/drawing/2010/main">
          <mc:Choice Requires="a14">
            <p:sp>
              <p:nvSpPr>
                <p:cNvPr id="32" name="Text Box 6"/>
                <p:cNvSpPr txBox="1">
                  <a:spLocks noChangeArrowheads="1"/>
                </p:cNvSpPr>
                <p:nvPr/>
              </p:nvSpPr>
              <p:spPr bwMode="auto">
                <a:xfrm>
                  <a:off x="8305340" y="2464711"/>
                  <a:ext cx="607726" cy="496264"/>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14:m>
                    <m:oMathPara xmlns:m="http://schemas.openxmlformats.org/officeDocument/2006/math">
                      <m:oMathParaPr>
                        <m:jc m:val="centerGroup"/>
                      </m:oMathParaPr>
                      <m:oMath xmlns:m="http://schemas.openxmlformats.org/officeDocument/2006/math">
                        <m:sSub>
                          <m:sSubPr>
                            <m:ctrlPr>
                              <a:rPr lang="en-US" altLang="en-US" sz="1600" b="1" i="1" dirty="0" smtClean="0">
                                <a:solidFill>
                                  <a:schemeClr val="tx2"/>
                                </a:solidFill>
                                <a:latin typeface="Cambria Math" panose="02040503050406030204" pitchFamily="18" charset="0"/>
                              </a:rPr>
                            </m:ctrlPr>
                          </m:sSubPr>
                          <m:e>
                            <m:r>
                              <a:rPr lang="en-US" altLang="en-US" sz="1600" b="1" i="1" dirty="0">
                                <a:solidFill>
                                  <a:schemeClr val="tx2"/>
                                </a:solidFill>
                                <a:latin typeface="Cambria Math" panose="02040503050406030204" pitchFamily="18" charset="0"/>
                              </a:rPr>
                              <m:t>𝒗</m:t>
                            </m:r>
                            <m:r>
                              <m:rPr>
                                <m:nor/>
                              </m:rPr>
                              <a:rPr lang="en-US" altLang="en-US" sz="1600" b="1" baseline="-25000" dirty="0">
                                <a:solidFill>
                                  <a:schemeClr val="tx2"/>
                                </a:solidFill>
                              </a:rPr>
                              <m:t> </m:t>
                            </m:r>
                          </m:e>
                          <m:sub>
                            <m:r>
                              <a:rPr lang="en-US" altLang="en-US" sz="1600" b="1" i="1" dirty="0" smtClean="0">
                                <a:solidFill>
                                  <a:schemeClr val="tx2"/>
                                </a:solidFill>
                                <a:latin typeface="Cambria Math" panose="02040503050406030204" pitchFamily="18" charset="0"/>
                              </a:rPr>
                              <m:t>𝒙</m:t>
                            </m:r>
                          </m:sub>
                        </m:sSub>
                      </m:oMath>
                    </m:oMathPara>
                  </a14:m>
                  <a:endParaRPr lang="en-US" altLang="en-US" sz="1600" b="1" baseline="-25000" dirty="0">
                    <a:solidFill>
                      <a:schemeClr val="tx2"/>
                    </a:solidFill>
                  </a:endParaRPr>
                </a:p>
              </p:txBody>
            </p:sp>
          </mc:Choice>
          <mc:Fallback xmlns="">
            <p:sp>
              <p:nvSpPr>
                <p:cNvPr id="32" name="Text Box 6"/>
                <p:cNvSpPr txBox="1">
                  <a:spLocks noRot="1" noChangeAspect="1" noMove="1" noResize="1" noEditPoints="1" noAdjustHandles="1" noChangeArrowheads="1" noChangeShapeType="1" noTextEdit="1"/>
                </p:cNvSpPr>
                <p:nvPr/>
              </p:nvSpPr>
              <p:spPr bwMode="auto">
                <a:xfrm>
                  <a:off x="8305340" y="2464711"/>
                  <a:ext cx="607726" cy="496264"/>
                </a:xfrm>
                <a:prstGeom prst="rect">
                  <a:avLst/>
                </a:prstGeom>
                <a:blipFill rotWithShape="0">
                  <a:blip r:embed="rId11"/>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31" name="Line 14"/>
            <p:cNvSpPr>
              <a:spLocks noChangeShapeType="1"/>
            </p:cNvSpPr>
            <p:nvPr/>
          </p:nvSpPr>
          <p:spPr bwMode="auto">
            <a:xfrm rot="12300000" flipH="1">
              <a:off x="7930777" y="2496933"/>
              <a:ext cx="1241359" cy="591401"/>
            </a:xfrm>
            <a:prstGeom prst="line">
              <a:avLst/>
            </a:prstGeom>
            <a:noFill/>
            <a:ln w="12700">
              <a:solidFill>
                <a:schemeClr val="accent1">
                  <a:lumMod val="50000"/>
                </a:schemeClr>
              </a:solidFill>
              <a:prstDash val="sysDash"/>
              <a:round/>
              <a:headEnd type="arrow"/>
              <a:tailEnd type="none"/>
            </a:ln>
            <a:extLst>
              <a:ext uri="{909E8E84-426E-40DD-AFC4-6F175D3DCCD1}">
                <a14:hiddenFill xmlns:a14="http://schemas.microsoft.com/office/drawing/2010/main">
                  <a:noFill/>
                </a14:hiddenFill>
              </a:ext>
            </a:extLst>
          </p:spPr>
          <p:txBody>
            <a:bodyPr/>
            <a:lstStyle/>
            <a:p>
              <a:endParaRPr lang="en-US"/>
            </a:p>
          </p:txBody>
        </p:sp>
      </p:grpSp>
      <mc:AlternateContent xmlns:mc="http://schemas.openxmlformats.org/markup-compatibility/2006" xmlns:a14="http://schemas.microsoft.com/office/drawing/2010/main">
        <mc:Choice Requires="a14">
          <p:sp>
            <p:nvSpPr>
              <p:cNvPr id="33" name="TextBox 32"/>
              <p:cNvSpPr txBox="1"/>
              <p:nvPr/>
            </p:nvSpPr>
            <p:spPr>
              <a:xfrm>
                <a:off x="2487921" y="3731083"/>
                <a:ext cx="4958089" cy="369332"/>
              </a:xfrm>
              <a:prstGeom prst="rect">
                <a:avLst/>
              </a:prstGeom>
              <a:noFill/>
            </p:spPr>
            <p:txBody>
              <a:bodyPr wrap="none" lIns="0" tIns="0" rIns="0" bIns="0" rtlCol="0">
                <a:spAutoFit/>
              </a:bodyPr>
              <a:lstStyle/>
              <a:p>
                <a14:m>
                  <m:oMath xmlns:m="http://schemas.openxmlformats.org/officeDocument/2006/math">
                    <m:acc>
                      <m:accPr>
                        <m:chr m:val="⃗"/>
                        <m:ctrlPr>
                          <a:rPr lang="en-US" sz="2400" i="1" smtClean="0">
                            <a:latin typeface="Cambria Math" panose="02040503050406030204" pitchFamily="18" charset="0"/>
                          </a:rPr>
                        </m:ctrlPr>
                      </m:accPr>
                      <m:e>
                        <m:r>
                          <a:rPr lang="en-US" sz="2400" b="0" i="1" smtClean="0">
                            <a:latin typeface="Cambria Math" panose="02040503050406030204" pitchFamily="18" charset="0"/>
                          </a:rPr>
                          <m:t>𝑣</m:t>
                        </m:r>
                      </m:e>
                    </m:acc>
                    <m:r>
                      <a:rPr lang="en-US" sz="2400" b="0" i="1" smtClean="0">
                        <a:latin typeface="Cambria Math" panose="02040503050406030204" pitchFamily="18" charset="0"/>
                      </a:rPr>
                      <m:t>=(−</m:t>
                    </m:r>
                    <m:r>
                      <a:rPr lang="en-US" sz="2400" b="0" i="1" smtClean="0">
                        <a:latin typeface="Cambria Math" panose="02040503050406030204" pitchFamily="18" charset="0"/>
                      </a:rPr>
                      <m:t>𝑣</m:t>
                    </m:r>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𝑠𝑖𝑛</m:t>
                    </m:r>
                    <m:r>
                      <a:rPr lang="en-US" sz="2400" b="0" i="1" smtClean="0">
                        <a:latin typeface="Cambria Math" panose="02040503050406030204" pitchFamily="18" charset="0"/>
                        <a:ea typeface="Cambria Math" panose="02040503050406030204" pitchFamily="18" charset="0"/>
                      </a:rPr>
                      <m:t>𝜃</m:t>
                    </m:r>
                    <m:r>
                      <a:rPr lang="en-US" sz="2400" b="0" i="1" smtClean="0">
                        <a:latin typeface="Cambria Math" panose="02040503050406030204" pitchFamily="18" charset="0"/>
                        <a:ea typeface="Cambria Math" panose="02040503050406030204" pitchFamily="18" charset="0"/>
                      </a:rPr>
                      <m:t>)</m:t>
                    </m:r>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𝑖</m:t>
                        </m:r>
                      </m:e>
                    </m:acc>
                    <m:r>
                      <a:rPr lang="en-US" sz="2400" b="0" i="1" smtClean="0">
                        <a:latin typeface="Cambria Math" panose="02040503050406030204" pitchFamily="18" charset="0"/>
                      </a:rPr>
                      <m:t>+</m:t>
                    </m:r>
                    <m:r>
                      <a:rPr lang="en-US" sz="2400" i="1" smtClean="0">
                        <a:latin typeface="Cambria Math" panose="02040503050406030204" pitchFamily="18" charset="0"/>
                      </a:rPr>
                      <m:t>(</m:t>
                    </m:r>
                    <m:r>
                      <a:rPr lang="en-US" sz="2400" b="0" i="1" smtClean="0">
                        <a:latin typeface="Cambria Math" panose="02040503050406030204" pitchFamily="18" charset="0"/>
                      </a:rPr>
                      <m:t>𝑣</m:t>
                    </m:r>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𝑐𝑜𝑠</m:t>
                    </m:r>
                    <m:r>
                      <a:rPr lang="en-US" sz="2400" b="0" i="1" smtClean="0">
                        <a:latin typeface="Cambria Math" panose="02040503050406030204" pitchFamily="18" charset="0"/>
                        <a:ea typeface="Cambria Math" panose="02040503050406030204" pitchFamily="18" charset="0"/>
                      </a:rPr>
                      <m:t>𝜃</m:t>
                    </m:r>
                    <m:r>
                      <a:rPr lang="en-US" sz="2400" b="0" i="1" smtClean="0">
                        <a:latin typeface="Cambria Math" panose="02040503050406030204" pitchFamily="18" charset="0"/>
                        <a:ea typeface="Cambria Math" panose="02040503050406030204" pitchFamily="18" charset="0"/>
                      </a:rPr>
                      <m:t>)</m:t>
                    </m:r>
                    <m:acc>
                      <m:accPr>
                        <m:chr m:val="̂"/>
                        <m:ctrlPr>
                          <a:rPr lang="en-US" sz="2400" i="1">
                            <a:latin typeface="Cambria Math" panose="02040503050406030204" pitchFamily="18" charset="0"/>
                          </a:rPr>
                        </m:ctrlPr>
                      </m:accPr>
                      <m:e>
                        <m:r>
                          <a:rPr lang="en-US" sz="2400" b="0" i="1" smtClean="0">
                            <a:latin typeface="Cambria Math" panose="02040503050406030204" pitchFamily="18" charset="0"/>
                          </a:rPr>
                          <m:t>𝑗</m:t>
                        </m:r>
                      </m:e>
                    </m:acc>
                  </m:oMath>
                </a14:m>
                <a:r>
                  <a:rPr lang="en-US" sz="2400" dirty="0"/>
                  <a:t>	(3)</a:t>
                </a:r>
              </a:p>
            </p:txBody>
          </p:sp>
        </mc:Choice>
        <mc:Fallback xmlns="">
          <p:sp>
            <p:nvSpPr>
              <p:cNvPr id="33" name="TextBox 32"/>
              <p:cNvSpPr txBox="1">
                <a:spLocks noRot="1" noChangeAspect="1" noMove="1" noResize="1" noEditPoints="1" noAdjustHandles="1" noChangeArrowheads="1" noChangeShapeType="1" noTextEdit="1"/>
              </p:cNvSpPr>
              <p:nvPr/>
            </p:nvSpPr>
            <p:spPr>
              <a:xfrm>
                <a:off x="2487921" y="3731083"/>
                <a:ext cx="4958089" cy="369332"/>
              </a:xfrm>
              <a:prstGeom prst="rect">
                <a:avLst/>
              </a:prstGeom>
              <a:blipFill rotWithShape="0">
                <a:blip r:embed="rId12"/>
                <a:stretch>
                  <a:fillRect l="-1845" t="-36066" r="-2829" b="-4918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2505263" y="5154484"/>
                <a:ext cx="4958089" cy="513923"/>
              </a:xfrm>
              <a:prstGeom prst="rect">
                <a:avLst/>
              </a:prstGeom>
              <a:noFill/>
            </p:spPr>
            <p:txBody>
              <a:bodyPr wrap="none" lIns="0" tIns="0" rIns="0" bIns="0" rtlCol="0">
                <a:spAutoFit/>
              </a:bodyPr>
              <a:lstStyle/>
              <a:p>
                <a14:m>
                  <m:oMath xmlns:m="http://schemas.openxmlformats.org/officeDocument/2006/math">
                    <m:acc>
                      <m:accPr>
                        <m:chr m:val="⃗"/>
                        <m:ctrlPr>
                          <a:rPr lang="en-US" sz="2400" i="1" smtClean="0">
                            <a:latin typeface="Cambria Math" panose="02040503050406030204" pitchFamily="18" charset="0"/>
                          </a:rPr>
                        </m:ctrlPr>
                      </m:accPr>
                      <m:e>
                        <m:r>
                          <a:rPr lang="en-US" sz="2400" b="0" i="1" smtClean="0">
                            <a:latin typeface="Cambria Math" panose="02040503050406030204" pitchFamily="18" charset="0"/>
                          </a:rPr>
                          <m:t>𝑣</m:t>
                        </m:r>
                      </m:e>
                    </m:acc>
                    <m:r>
                      <a:rPr lang="en-US" sz="2400" b="0" i="1" smtClean="0">
                        <a:latin typeface="Cambria Math" panose="02040503050406030204" pitchFamily="18" charset="0"/>
                      </a:rPr>
                      <m:t>=(−</m:t>
                    </m:r>
                    <m:r>
                      <a:rPr lang="en-US" sz="2400" b="0" i="1" smtClean="0">
                        <a:latin typeface="Cambria Math" panose="02040503050406030204" pitchFamily="18" charset="0"/>
                      </a:rPr>
                      <m:t>𝑣</m:t>
                    </m:r>
                    <m:r>
                      <a:rPr lang="en-US" sz="2400" b="0" i="1" smtClean="0">
                        <a:latin typeface="Cambria Math" panose="02040503050406030204" pitchFamily="18" charset="0"/>
                        <a:ea typeface="Cambria Math" panose="02040503050406030204" pitchFamily="18" charset="0"/>
                      </a:rPr>
                      <m:t>∙</m:t>
                    </m:r>
                    <m:f>
                      <m:fPr>
                        <m:ctrlPr>
                          <a:rPr lang="en-US" sz="2400" i="1">
                            <a:latin typeface="Cambria Math" panose="02040503050406030204" pitchFamily="18" charset="0"/>
                            <a:ea typeface="Cambria Math" panose="02040503050406030204" pitchFamily="18" charset="0"/>
                          </a:rPr>
                        </m:ctrlPr>
                      </m:fPr>
                      <m:num>
                        <m:sSub>
                          <m:sSubPr>
                            <m:ctrlPr>
                              <a:rPr lang="en-US" sz="2400" i="1">
                                <a:latin typeface="Cambria Math" panose="02040503050406030204" pitchFamily="18" charset="0"/>
                                <a:ea typeface="Cambria Math" panose="02040503050406030204" pitchFamily="18" charset="0"/>
                              </a:rPr>
                            </m:ctrlPr>
                          </m:sSubPr>
                          <m:e>
                            <m:r>
                              <a:rPr lang="en-US" sz="2400" i="1">
                                <a:latin typeface="Cambria Math" panose="02040503050406030204" pitchFamily="18" charset="0"/>
                                <a:ea typeface="Cambria Math" panose="02040503050406030204" pitchFamily="18" charset="0"/>
                              </a:rPr>
                              <m:t>𝑦</m:t>
                            </m:r>
                          </m:e>
                          <m:sub>
                            <m:r>
                              <a:rPr lang="en-US" sz="2400" i="1">
                                <a:latin typeface="Cambria Math" panose="02040503050406030204" pitchFamily="18" charset="0"/>
                                <a:ea typeface="Cambria Math" panose="02040503050406030204" pitchFamily="18" charset="0"/>
                              </a:rPr>
                              <m:t>𝑝</m:t>
                            </m:r>
                          </m:sub>
                        </m:sSub>
                      </m:num>
                      <m:den>
                        <m:r>
                          <a:rPr lang="en-US" sz="2400" i="1">
                            <a:latin typeface="Cambria Math" panose="02040503050406030204" pitchFamily="18" charset="0"/>
                            <a:ea typeface="Cambria Math" panose="02040503050406030204" pitchFamily="18" charset="0"/>
                          </a:rPr>
                          <m:t>𝑟</m:t>
                        </m:r>
                      </m:den>
                    </m:f>
                    <m:r>
                      <a:rPr lang="en-US" sz="2400" b="0" i="1" smtClean="0">
                        <a:latin typeface="Cambria Math" panose="02040503050406030204" pitchFamily="18" charset="0"/>
                        <a:ea typeface="Cambria Math" panose="02040503050406030204" pitchFamily="18" charset="0"/>
                      </a:rPr>
                      <m:t>)</m:t>
                    </m:r>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𝑖</m:t>
                        </m:r>
                      </m:e>
                    </m:acc>
                    <m:r>
                      <a:rPr lang="en-US" sz="2400" b="0" i="1" smtClean="0">
                        <a:latin typeface="Cambria Math" panose="02040503050406030204" pitchFamily="18" charset="0"/>
                      </a:rPr>
                      <m:t>+</m:t>
                    </m:r>
                    <m:r>
                      <a:rPr lang="en-US" sz="2400" i="1" smtClean="0">
                        <a:latin typeface="Cambria Math" panose="02040503050406030204" pitchFamily="18" charset="0"/>
                      </a:rPr>
                      <m:t>(</m:t>
                    </m:r>
                    <m:r>
                      <a:rPr lang="en-US" sz="2400" b="0" i="1" smtClean="0">
                        <a:latin typeface="Cambria Math" panose="02040503050406030204" pitchFamily="18" charset="0"/>
                      </a:rPr>
                      <m:t>𝑣</m:t>
                    </m:r>
                    <m:r>
                      <a:rPr lang="en-US" sz="2400" b="0" i="1" smtClean="0">
                        <a:latin typeface="Cambria Math" panose="02040503050406030204" pitchFamily="18" charset="0"/>
                        <a:ea typeface="Cambria Math" panose="02040503050406030204" pitchFamily="18" charset="0"/>
                      </a:rPr>
                      <m:t>∙</m:t>
                    </m:r>
                    <m:f>
                      <m:fPr>
                        <m:ctrlPr>
                          <a:rPr lang="en-US" sz="2400" i="1">
                            <a:latin typeface="Cambria Math" panose="02040503050406030204" pitchFamily="18" charset="0"/>
                            <a:ea typeface="Cambria Math" panose="02040503050406030204" pitchFamily="18" charset="0"/>
                          </a:rPr>
                        </m:ctrlPr>
                      </m:fPr>
                      <m:num>
                        <m:sSub>
                          <m:sSubPr>
                            <m:ctrlPr>
                              <a:rPr lang="en-US" sz="2400" i="1">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𝑥</m:t>
                            </m:r>
                          </m:e>
                          <m:sub>
                            <m:r>
                              <a:rPr lang="en-US" sz="2400" i="1">
                                <a:latin typeface="Cambria Math" panose="02040503050406030204" pitchFamily="18" charset="0"/>
                                <a:ea typeface="Cambria Math" panose="02040503050406030204" pitchFamily="18" charset="0"/>
                              </a:rPr>
                              <m:t>𝑝</m:t>
                            </m:r>
                          </m:sub>
                        </m:sSub>
                      </m:num>
                      <m:den>
                        <m:r>
                          <a:rPr lang="en-US" sz="2400" i="1">
                            <a:latin typeface="Cambria Math" panose="02040503050406030204" pitchFamily="18" charset="0"/>
                            <a:ea typeface="Cambria Math" panose="02040503050406030204" pitchFamily="18" charset="0"/>
                          </a:rPr>
                          <m:t>𝑟</m:t>
                        </m:r>
                      </m:den>
                    </m:f>
                    <m:r>
                      <a:rPr lang="en-US" sz="2400" b="0" i="1" smtClean="0">
                        <a:latin typeface="Cambria Math" panose="02040503050406030204" pitchFamily="18" charset="0"/>
                        <a:ea typeface="Cambria Math" panose="02040503050406030204" pitchFamily="18" charset="0"/>
                      </a:rPr>
                      <m:t>)</m:t>
                    </m:r>
                    <m:acc>
                      <m:accPr>
                        <m:chr m:val="̂"/>
                        <m:ctrlPr>
                          <a:rPr lang="en-US" sz="2400" i="1">
                            <a:latin typeface="Cambria Math" panose="02040503050406030204" pitchFamily="18" charset="0"/>
                          </a:rPr>
                        </m:ctrlPr>
                      </m:accPr>
                      <m:e>
                        <m:r>
                          <a:rPr lang="en-US" sz="2400" b="0" i="1" smtClean="0">
                            <a:latin typeface="Cambria Math" panose="02040503050406030204" pitchFamily="18" charset="0"/>
                          </a:rPr>
                          <m:t>𝑗</m:t>
                        </m:r>
                      </m:e>
                    </m:acc>
                  </m:oMath>
                </a14:m>
                <a:r>
                  <a:rPr lang="en-US" sz="2400" dirty="0"/>
                  <a:t>		(4)</a:t>
                </a:r>
              </a:p>
            </p:txBody>
          </p:sp>
        </mc:Choice>
        <mc:Fallback xmlns="">
          <p:sp>
            <p:nvSpPr>
              <p:cNvPr id="34" name="TextBox 33"/>
              <p:cNvSpPr txBox="1">
                <a:spLocks noRot="1" noChangeAspect="1" noMove="1" noResize="1" noEditPoints="1" noAdjustHandles="1" noChangeArrowheads="1" noChangeShapeType="1" noTextEdit="1"/>
              </p:cNvSpPr>
              <p:nvPr/>
            </p:nvSpPr>
            <p:spPr>
              <a:xfrm>
                <a:off x="2505263" y="5154484"/>
                <a:ext cx="4958089" cy="513923"/>
              </a:xfrm>
              <a:prstGeom prst="rect">
                <a:avLst/>
              </a:prstGeom>
              <a:blipFill rotWithShape="0">
                <a:blip r:embed="rId13"/>
                <a:stretch>
                  <a:fillRect t="-5952" r="-2706" b="-202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Rectangle 34"/>
              <p:cNvSpPr/>
              <p:nvPr/>
            </p:nvSpPr>
            <p:spPr>
              <a:xfrm>
                <a:off x="10168222" y="1441701"/>
                <a:ext cx="1831364" cy="49941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dirty="0"/>
                  <a:t>Since the sum of the angles of a triangle is 180</a:t>
                </a:r>
                <a:r>
                  <a:rPr lang="en-US" sz="1600" dirty="0">
                    <a:sym typeface="Symbol" panose="05050102010706020507" pitchFamily="18" charset="2"/>
                  </a:rPr>
                  <a:t>. For a right triangle</a:t>
                </a:r>
                <a:r>
                  <a:rPr lang="en-US" sz="1600" dirty="0"/>
                  <a:t> the angle </a:t>
                </a:r>
                <a14:m>
                  <m:oMath xmlns:m="http://schemas.openxmlformats.org/officeDocument/2006/math">
                    <m:r>
                      <a:rPr lang="en-US" sz="1600" i="1" dirty="0" smtClean="0">
                        <a:latin typeface="Cambria Math" panose="02040503050406030204" pitchFamily="18" charset="0"/>
                        <a:sym typeface="Symbol" panose="05050102010706020507" pitchFamily="18" charset="2"/>
                      </a:rPr>
                      <m:t>+ </m:t>
                    </m:r>
                  </m:oMath>
                </a14:m>
                <a:r>
                  <a:rPr lang="en-US" sz="1600" dirty="0">
                    <a:sym typeface="Symbol" panose="05050102010706020507" pitchFamily="18" charset="2"/>
                  </a:rPr>
                  <a:t>must be equal to 90. We can see that the same angle </a:t>
                </a:r>
                <a14:m>
                  <m:oMath xmlns:m="http://schemas.openxmlformats.org/officeDocument/2006/math">
                    <m:r>
                      <a:rPr lang="en-US" sz="1600" i="1" dirty="0">
                        <a:latin typeface="Cambria Math" panose="02040503050406030204" pitchFamily="18" charset="0"/>
                        <a:sym typeface="Symbol" panose="05050102010706020507" pitchFamily="18" charset="2"/>
                      </a:rPr>
                      <m:t></m:t>
                    </m:r>
                  </m:oMath>
                </a14:m>
                <a:r>
                  <a:rPr lang="en-US" sz="1600" dirty="0">
                    <a:sym typeface="Symbol" panose="05050102010706020507" pitchFamily="18" charset="2"/>
                  </a:rPr>
                  <a:t> exists between an extension of the position vector and the y-component of the velocity vector. And since the extension of the position vector is perpendicular to v, we can reason that the angle between </a:t>
                </a:r>
                <a14:m>
                  <m:oMath xmlns:m="http://schemas.openxmlformats.org/officeDocument/2006/math">
                    <m:r>
                      <a:rPr lang="en-US" sz="1600" i="1" dirty="0" smtClean="0">
                        <a:latin typeface="Cambria Math" panose="02040503050406030204" pitchFamily="18" charset="0"/>
                        <a:sym typeface="Symbol" panose="05050102010706020507" pitchFamily="18" charset="2"/>
                      </a:rPr>
                      <m:t>𝑣</m:t>
                    </m:r>
                    <m:r>
                      <a:rPr lang="en-US" sz="1600" i="1" baseline="-25000" dirty="0" err="1" smtClean="0">
                        <a:latin typeface="Cambria Math" panose="02040503050406030204" pitchFamily="18" charset="0"/>
                        <a:sym typeface="Symbol" panose="05050102010706020507" pitchFamily="18" charset="2"/>
                      </a:rPr>
                      <m:t>𝑦</m:t>
                    </m:r>
                  </m:oMath>
                </a14:m>
                <a:r>
                  <a:rPr lang="en-US" sz="1600" dirty="0">
                    <a:sym typeface="Symbol" panose="05050102010706020507" pitchFamily="18" charset="2"/>
                  </a:rPr>
                  <a:t> and </a:t>
                </a:r>
                <a14:m>
                  <m:oMath xmlns:m="http://schemas.openxmlformats.org/officeDocument/2006/math">
                    <m:r>
                      <a:rPr lang="en-US" sz="1600" i="1" dirty="0" smtClean="0">
                        <a:latin typeface="Cambria Math" panose="02040503050406030204" pitchFamily="18" charset="0"/>
                        <a:sym typeface="Symbol" panose="05050102010706020507" pitchFamily="18" charset="2"/>
                      </a:rPr>
                      <m:t>𝑣</m:t>
                    </m:r>
                  </m:oMath>
                </a14:m>
                <a:r>
                  <a:rPr lang="en-US" sz="1600" dirty="0">
                    <a:sym typeface="Symbol" panose="05050102010706020507" pitchFamily="18" charset="2"/>
                  </a:rPr>
                  <a:t> must be </a:t>
                </a:r>
                <a:endParaRPr lang="en-US" sz="1600" dirty="0"/>
              </a:p>
            </p:txBody>
          </p:sp>
        </mc:Choice>
        <mc:Fallback xmlns="">
          <p:sp>
            <p:nvSpPr>
              <p:cNvPr id="35" name="Rectangle 34"/>
              <p:cNvSpPr>
                <a:spLocks noRot="1" noChangeAspect="1" noMove="1" noResize="1" noEditPoints="1" noAdjustHandles="1" noChangeArrowheads="1" noChangeShapeType="1" noTextEdit="1"/>
              </p:cNvSpPr>
              <p:nvPr/>
            </p:nvSpPr>
            <p:spPr>
              <a:xfrm>
                <a:off x="10168222" y="1441701"/>
                <a:ext cx="1831364" cy="4994153"/>
              </a:xfrm>
              <a:prstGeom prst="rect">
                <a:avLst/>
              </a:prstGeom>
              <a:blipFill rotWithShape="0">
                <a:blip r:embed="rId14"/>
                <a:stretch>
                  <a:fillRect l="-1325" t="-122" r="-3974" b="-973"/>
                </a:stretch>
              </a:blipFill>
            </p:spPr>
            <p:txBody>
              <a:bodyPr/>
              <a:lstStyle/>
              <a:p>
                <a:r>
                  <a:rPr lang="en-US">
                    <a:noFill/>
                  </a:rPr>
                  <a:t> </a:t>
                </a:r>
              </a:p>
            </p:txBody>
          </p:sp>
        </mc:Fallback>
      </mc:AlternateContent>
    </p:spTree>
    <p:extLst>
      <p:ext uri="{BB962C8B-B14F-4D97-AF65-F5344CB8AC3E}">
        <p14:creationId xmlns:p14="http://schemas.microsoft.com/office/powerpoint/2010/main" val="40309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1000" fill="hold"/>
                                        <p:tgtEl>
                                          <p:spTgt spid="24"/>
                                        </p:tgtEl>
                                        <p:attrNameLst>
                                          <p:attrName>ppt_x</p:attrName>
                                        </p:attrNameLst>
                                      </p:cBhvr>
                                      <p:tavLst>
                                        <p:tav tm="0">
                                          <p:val>
                                            <p:strVal val="1+#ppt_w/2"/>
                                          </p:val>
                                        </p:tav>
                                        <p:tav tm="100000">
                                          <p:val>
                                            <p:strVal val="#ppt_x"/>
                                          </p:val>
                                        </p:tav>
                                      </p:tavLst>
                                    </p:anim>
                                    <p:anim calcmode="lin" valueType="num">
                                      <p:cBhvr additive="base">
                                        <p:cTn id="8" dur="1000" fill="hold"/>
                                        <p:tgtEl>
                                          <p:spTgt spid="24"/>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grpId="0" nodeType="after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additive="base">
                                        <p:cTn id="12" dur="1000" fill="hold"/>
                                        <p:tgtEl>
                                          <p:spTgt spid="25"/>
                                        </p:tgtEl>
                                        <p:attrNameLst>
                                          <p:attrName>ppt_x</p:attrName>
                                        </p:attrNameLst>
                                      </p:cBhvr>
                                      <p:tavLst>
                                        <p:tav tm="0">
                                          <p:val>
                                            <p:strVal val="1+#ppt_w/2"/>
                                          </p:val>
                                        </p:tav>
                                        <p:tav tm="100000">
                                          <p:val>
                                            <p:strVal val="#ppt_x"/>
                                          </p:val>
                                        </p:tav>
                                      </p:tavLst>
                                    </p:anim>
                                    <p:anim calcmode="lin" valueType="num">
                                      <p:cBhvr additive="base">
                                        <p:cTn id="13" dur="1000" fill="hold"/>
                                        <p:tgtEl>
                                          <p:spTgt spid="25"/>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10" presetClass="entr" presetSubtype="0" fill="hold" nodeType="after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1000"/>
                                        <p:tgtEl>
                                          <p:spTgt spid="37"/>
                                        </p:tgtEl>
                                      </p:cBhvr>
                                    </p:animEffect>
                                  </p:childTnLst>
                                </p:cTn>
                              </p:par>
                            </p:childTnLst>
                          </p:cTn>
                        </p:par>
                        <p:par>
                          <p:cTn id="18" fill="hold">
                            <p:stCondLst>
                              <p:cond delay="3000"/>
                            </p:stCondLst>
                            <p:childTnLst>
                              <p:par>
                                <p:cTn id="19" presetID="10" presetClass="entr" presetSubtype="0" fill="hold" nodeType="afterEffect">
                                  <p:stCondLst>
                                    <p:cond delay="100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childTnLst>
                                </p:cTn>
                              </p:par>
                            </p:childTnLst>
                          </p:cTn>
                        </p:par>
                        <p:par>
                          <p:cTn id="22" fill="hold">
                            <p:stCondLst>
                              <p:cond delay="5000"/>
                            </p:stCondLst>
                            <p:childTnLst>
                              <p:par>
                                <p:cTn id="23" presetID="10" presetClass="entr" presetSubtype="0" fill="hold" grpId="0" nodeType="after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500"/>
                                        <p:tgtEl>
                                          <p:spTgt spid="3">
                                            <p:txEl>
                                              <p:pRg st="0" end="0"/>
                                            </p:txEl>
                                          </p:spTgt>
                                        </p:tgtEl>
                                      </p:cBhvr>
                                    </p:animEffect>
                                  </p:childTnLst>
                                </p:cTn>
                              </p:par>
                            </p:childTnLst>
                          </p:cTn>
                        </p:par>
                        <p:par>
                          <p:cTn id="26" fill="hold">
                            <p:stCondLst>
                              <p:cond delay="5500"/>
                            </p:stCondLst>
                            <p:childTnLst>
                              <p:par>
                                <p:cTn id="27" presetID="42" presetClass="entr" presetSubtype="0" fill="hold" grpId="0" nodeType="afterEffect">
                                  <p:stCondLst>
                                    <p:cond delay="100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par>
                          <p:cTn id="32" fill="hold">
                            <p:stCondLst>
                              <p:cond delay="7500"/>
                            </p:stCondLst>
                            <p:childTnLst>
                              <p:par>
                                <p:cTn id="33" presetID="22" presetClass="entr" presetSubtype="2" fill="hold" nodeType="afterEffect">
                                  <p:stCondLst>
                                    <p:cond delay="500"/>
                                  </p:stCondLst>
                                  <p:childTnLst>
                                    <p:set>
                                      <p:cBhvr>
                                        <p:cTn id="34" dur="1" fill="hold">
                                          <p:stCondLst>
                                            <p:cond delay="0"/>
                                          </p:stCondLst>
                                        </p:cTn>
                                        <p:tgtEl>
                                          <p:spTgt spid="41"/>
                                        </p:tgtEl>
                                        <p:attrNameLst>
                                          <p:attrName>style.visibility</p:attrName>
                                        </p:attrNameLst>
                                      </p:cBhvr>
                                      <p:to>
                                        <p:strVal val="visible"/>
                                      </p:to>
                                    </p:set>
                                    <p:animEffect transition="in" filter="wipe(right)">
                                      <p:cBhvr>
                                        <p:cTn id="35" dur="1000"/>
                                        <p:tgtEl>
                                          <p:spTgt spid="4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down)">
                                      <p:cBhvr>
                                        <p:cTn id="40" dur="500"/>
                                        <p:tgtEl>
                                          <p:spTgt spid="21"/>
                                        </p:tgtEl>
                                      </p:cBhvr>
                                    </p:animEffect>
                                  </p:childTnLst>
                                </p:cTn>
                              </p:par>
                            </p:childTnLst>
                          </p:cTn>
                        </p:par>
                        <p:par>
                          <p:cTn id="41" fill="hold">
                            <p:stCondLst>
                              <p:cond delay="500"/>
                            </p:stCondLst>
                            <p:childTnLst>
                              <p:par>
                                <p:cTn id="42" presetID="22" presetClass="entr" presetSubtype="4" fill="hold" nodeType="after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wipe(down)">
                                      <p:cBhvr>
                                        <p:cTn id="44" dur="1000"/>
                                        <p:tgtEl>
                                          <p:spTgt spid="42"/>
                                        </p:tgtEl>
                                      </p:cBhvr>
                                    </p:animEffect>
                                  </p:childTnLst>
                                </p:cTn>
                              </p:par>
                            </p:childTnLst>
                          </p:cTn>
                        </p:par>
                        <p:par>
                          <p:cTn id="45" fill="hold">
                            <p:stCondLst>
                              <p:cond delay="1500"/>
                            </p:stCondLst>
                            <p:childTnLst>
                              <p:par>
                                <p:cTn id="46" presetID="22" presetClass="entr" presetSubtype="2" fill="hold" nodeType="after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wipe(right)">
                                      <p:cBhvr>
                                        <p:cTn id="48" dur="1000"/>
                                        <p:tgtEl>
                                          <p:spTgt spid="40"/>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down)">
                                      <p:cBhvr>
                                        <p:cTn id="53" dur="500"/>
                                        <p:tgtEl>
                                          <p:spTgt spid="14"/>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wipe(down)">
                                      <p:cBhvr>
                                        <p:cTn id="56" dur="500"/>
                                        <p:tgtEl>
                                          <p:spTgt spid="12"/>
                                        </p:tgtEl>
                                      </p:cBhvr>
                                    </p:animEffect>
                                  </p:childTnLst>
                                </p:cTn>
                              </p:par>
                            </p:childTnLst>
                          </p:cTn>
                        </p:par>
                        <p:par>
                          <p:cTn id="57" fill="hold">
                            <p:stCondLst>
                              <p:cond delay="500"/>
                            </p:stCondLst>
                            <p:childTnLst>
                              <p:par>
                                <p:cTn id="58" presetID="42" presetClass="entr" presetSubtype="0"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childTnLst>
                          </p:cTn>
                        </p:par>
                        <p:par>
                          <p:cTn id="63" fill="hold">
                            <p:stCondLst>
                              <p:cond delay="1500"/>
                            </p:stCondLst>
                            <p:childTnLst>
                              <p:par>
                                <p:cTn id="64" presetID="10" presetClass="entr" presetSubtype="0" fill="hold" grpId="0" nodeType="after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fade">
                                      <p:cBhvr>
                                        <p:cTn id="66" dur="500"/>
                                        <p:tgtEl>
                                          <p:spTgt spid="10"/>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500"/>
                                        <p:tgtEl>
                                          <p:spTgt spid="27"/>
                                        </p:tgtEl>
                                      </p:cBhvr>
                                    </p:animEffect>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35"/>
                                        </p:tgtEl>
                                        <p:attrNameLst>
                                          <p:attrName>style.visibility</p:attrName>
                                        </p:attrNameLst>
                                      </p:cBhvr>
                                      <p:to>
                                        <p:strVal val="visible"/>
                                      </p:to>
                                    </p:set>
                                    <p:animEffect transition="in" filter="fade">
                                      <p:cBhvr>
                                        <p:cTn id="74" dur="1000"/>
                                        <p:tgtEl>
                                          <p:spTgt spid="35"/>
                                        </p:tgtEl>
                                      </p:cBhvr>
                                    </p:animEffect>
                                    <p:anim calcmode="lin" valueType="num">
                                      <p:cBhvr>
                                        <p:cTn id="75" dur="1000" fill="hold"/>
                                        <p:tgtEl>
                                          <p:spTgt spid="35"/>
                                        </p:tgtEl>
                                        <p:attrNameLst>
                                          <p:attrName>ppt_x</p:attrName>
                                        </p:attrNameLst>
                                      </p:cBhvr>
                                      <p:tavLst>
                                        <p:tav tm="0">
                                          <p:val>
                                            <p:strVal val="#ppt_x"/>
                                          </p:val>
                                        </p:tav>
                                        <p:tav tm="100000">
                                          <p:val>
                                            <p:strVal val="#ppt_x"/>
                                          </p:val>
                                        </p:tav>
                                      </p:tavLst>
                                    </p:anim>
                                    <p:anim calcmode="lin" valueType="num">
                                      <p:cBhvr>
                                        <p:cTn id="76" dur="1000" fill="hold"/>
                                        <p:tgtEl>
                                          <p:spTgt spid="35"/>
                                        </p:tgtEl>
                                        <p:attrNameLst>
                                          <p:attrName>ppt_y</p:attrName>
                                        </p:attrNameLst>
                                      </p:cBhvr>
                                      <p:tavLst>
                                        <p:tav tm="0">
                                          <p:val>
                                            <p:strVal val="#ppt_y+.1"/>
                                          </p:val>
                                        </p:tav>
                                        <p:tav tm="100000">
                                          <p:val>
                                            <p:strVal val="#ppt_y"/>
                                          </p:val>
                                        </p:tav>
                                      </p:tavLst>
                                    </p:anim>
                                  </p:childTnLst>
                                </p:cTn>
                              </p:par>
                            </p:childTnLst>
                          </p:cTn>
                        </p:par>
                        <p:par>
                          <p:cTn id="77" fill="hold">
                            <p:stCondLst>
                              <p:cond delay="1000"/>
                            </p:stCondLst>
                            <p:childTnLst>
                              <p:par>
                                <p:cTn id="78" presetID="10" presetClass="entr" presetSubtype="0" fill="hold" grpId="0" nodeType="afterEffect">
                                  <p:stCondLst>
                                    <p:cond delay="300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500"/>
                                        <p:tgtEl>
                                          <p:spTgt spid="28"/>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fade">
                                      <p:cBhvr>
                                        <p:cTn id="85" dur="500"/>
                                        <p:tgtEl>
                                          <p:spTgt spid="29"/>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3">
                                            <p:txEl>
                                              <p:pRg st="2" end="2"/>
                                            </p:txEl>
                                          </p:spTgt>
                                        </p:tgtEl>
                                        <p:attrNameLst>
                                          <p:attrName>style.visibility</p:attrName>
                                        </p:attrNameLst>
                                      </p:cBhvr>
                                      <p:to>
                                        <p:strVal val="visible"/>
                                      </p:to>
                                    </p:set>
                                    <p:animEffect transition="in" filter="fade">
                                      <p:cBhvr>
                                        <p:cTn id="90" dur="500"/>
                                        <p:tgtEl>
                                          <p:spTgt spid="3">
                                            <p:txEl>
                                              <p:pRg st="2" end="2"/>
                                            </p:txEl>
                                          </p:spTgt>
                                        </p:tgtEl>
                                      </p:cBhvr>
                                    </p:animEffect>
                                  </p:childTnLst>
                                </p:cTn>
                              </p:par>
                            </p:childTnLst>
                          </p:cTn>
                        </p:par>
                        <p:par>
                          <p:cTn id="91" fill="hold">
                            <p:stCondLst>
                              <p:cond delay="500"/>
                            </p:stCondLst>
                            <p:childTnLst>
                              <p:par>
                                <p:cTn id="92" presetID="42" presetClass="entr" presetSubtype="0" fill="hold" grpId="0" nodeType="afterEffect">
                                  <p:stCondLst>
                                    <p:cond delay="0"/>
                                  </p:stCondLst>
                                  <p:childTnLst>
                                    <p:set>
                                      <p:cBhvr>
                                        <p:cTn id="93" dur="1" fill="hold">
                                          <p:stCondLst>
                                            <p:cond delay="0"/>
                                          </p:stCondLst>
                                        </p:cTn>
                                        <p:tgtEl>
                                          <p:spTgt spid="33"/>
                                        </p:tgtEl>
                                        <p:attrNameLst>
                                          <p:attrName>style.visibility</p:attrName>
                                        </p:attrNameLst>
                                      </p:cBhvr>
                                      <p:to>
                                        <p:strVal val="visible"/>
                                      </p:to>
                                    </p:set>
                                    <p:animEffect transition="in" filter="fade">
                                      <p:cBhvr>
                                        <p:cTn id="94" dur="1000"/>
                                        <p:tgtEl>
                                          <p:spTgt spid="33"/>
                                        </p:tgtEl>
                                      </p:cBhvr>
                                    </p:animEffect>
                                    <p:anim calcmode="lin" valueType="num">
                                      <p:cBhvr>
                                        <p:cTn id="95" dur="1000" fill="hold"/>
                                        <p:tgtEl>
                                          <p:spTgt spid="33"/>
                                        </p:tgtEl>
                                        <p:attrNameLst>
                                          <p:attrName>ppt_x</p:attrName>
                                        </p:attrNameLst>
                                      </p:cBhvr>
                                      <p:tavLst>
                                        <p:tav tm="0">
                                          <p:val>
                                            <p:strVal val="#ppt_x"/>
                                          </p:val>
                                        </p:tav>
                                        <p:tav tm="100000">
                                          <p:val>
                                            <p:strVal val="#ppt_x"/>
                                          </p:val>
                                        </p:tav>
                                      </p:tavLst>
                                    </p:anim>
                                    <p:anim calcmode="lin" valueType="num">
                                      <p:cBhvr>
                                        <p:cTn id="96"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3">
                                            <p:txEl>
                                              <p:pRg st="4" end="4"/>
                                            </p:txEl>
                                          </p:spTgt>
                                        </p:tgtEl>
                                        <p:attrNameLst>
                                          <p:attrName>style.visibility</p:attrName>
                                        </p:attrNameLst>
                                      </p:cBhvr>
                                      <p:to>
                                        <p:strVal val="visible"/>
                                      </p:to>
                                    </p:set>
                                    <p:animEffect transition="in" filter="fade">
                                      <p:cBhvr>
                                        <p:cTn id="101" dur="500"/>
                                        <p:tgtEl>
                                          <p:spTgt spid="3">
                                            <p:txEl>
                                              <p:pRg st="4" end="4"/>
                                            </p:txEl>
                                          </p:spTgt>
                                        </p:tgtEl>
                                      </p:cBhvr>
                                    </p:animEffect>
                                  </p:childTnLst>
                                </p:cTn>
                              </p:par>
                            </p:childTnLst>
                          </p:cTn>
                        </p:par>
                        <p:par>
                          <p:cTn id="102" fill="hold">
                            <p:stCondLst>
                              <p:cond delay="500"/>
                            </p:stCondLst>
                            <p:childTnLst>
                              <p:par>
                                <p:cTn id="103" presetID="42" presetClass="entr" presetSubtype="0" fill="hold" grpId="0" nodeType="afterEffect">
                                  <p:stCondLst>
                                    <p:cond delay="0"/>
                                  </p:stCondLst>
                                  <p:childTnLst>
                                    <p:set>
                                      <p:cBhvr>
                                        <p:cTn id="104" dur="1" fill="hold">
                                          <p:stCondLst>
                                            <p:cond delay="0"/>
                                          </p:stCondLst>
                                        </p:cTn>
                                        <p:tgtEl>
                                          <p:spTgt spid="34"/>
                                        </p:tgtEl>
                                        <p:attrNameLst>
                                          <p:attrName>style.visibility</p:attrName>
                                        </p:attrNameLst>
                                      </p:cBhvr>
                                      <p:to>
                                        <p:strVal val="visible"/>
                                      </p:to>
                                    </p:set>
                                    <p:animEffect transition="in" filter="fade">
                                      <p:cBhvr>
                                        <p:cTn id="105" dur="1000"/>
                                        <p:tgtEl>
                                          <p:spTgt spid="34"/>
                                        </p:tgtEl>
                                      </p:cBhvr>
                                    </p:animEffect>
                                    <p:anim calcmode="lin" valueType="num">
                                      <p:cBhvr>
                                        <p:cTn id="106" dur="1000" fill="hold"/>
                                        <p:tgtEl>
                                          <p:spTgt spid="34"/>
                                        </p:tgtEl>
                                        <p:attrNameLst>
                                          <p:attrName>ppt_x</p:attrName>
                                        </p:attrNameLst>
                                      </p:cBhvr>
                                      <p:tavLst>
                                        <p:tav tm="0">
                                          <p:val>
                                            <p:strVal val="#ppt_x"/>
                                          </p:val>
                                        </p:tav>
                                        <p:tav tm="100000">
                                          <p:val>
                                            <p:strVal val="#ppt_x"/>
                                          </p:val>
                                        </p:tav>
                                      </p:tavLst>
                                    </p:anim>
                                    <p:anim calcmode="lin" valueType="num">
                                      <p:cBhvr>
                                        <p:cTn id="10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3" grpId="0" animBg="1"/>
      <p:bldP spid="10" grpId="0"/>
      <p:bldP spid="12" grpId="0"/>
      <p:bldP spid="14" grpId="0" animBg="1"/>
      <p:bldP spid="21" grpId="0" animBg="1"/>
      <p:bldP spid="24" grpId="0"/>
      <p:bldP spid="25" grpId="0"/>
      <p:bldP spid="5" grpId="0"/>
      <p:bldP spid="27" grpId="0"/>
      <p:bldP spid="28" grpId="0"/>
      <p:bldP spid="29" grpId="0"/>
      <p:bldP spid="33" grpId="0"/>
      <p:bldP spid="34" grpId="0"/>
      <p:bldP spid="3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838200" y="151891"/>
                <a:ext cx="10515600" cy="1325563"/>
              </a:xfrm>
            </p:spPr>
            <p:txBody>
              <a:bodyPr/>
              <a:lstStyle/>
              <a:p>
                <a:r>
                  <a:rPr lang="en-US" dirty="0"/>
                  <a:t>The Proof of why </a:t>
                </a:r>
                <a14:m>
                  <m:oMath xmlns:m="http://schemas.openxmlformats.org/officeDocument/2006/math">
                    <m:sSub>
                      <m:sSubPr>
                        <m:ctrlPr>
                          <a:rPr lang="en-US" b="0" i="1" smtClean="0">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𝑐</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𝑣</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𝑟</m:t>
                        </m:r>
                      </m:den>
                    </m:f>
                  </m:oMath>
                </a14:m>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838200" y="151891"/>
                <a:ext cx="10515600" cy="1325563"/>
              </a:xfrm>
              <a:blipFill rotWithShape="0">
                <a:blip r:embed="rId2"/>
                <a:stretch>
                  <a:fillRect l="-2377" b="-27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715108" y="1477454"/>
                <a:ext cx="7467140" cy="5141060"/>
              </a:xfrm>
            </p:spPr>
            <p:txBody>
              <a:bodyPr>
                <a:normAutofit/>
              </a:bodyPr>
              <a:lstStyle/>
              <a:p>
                <a:r>
                  <a:rPr lang="en-US" sz="2400" dirty="0"/>
                  <a:t>By definition,</a:t>
                </a:r>
              </a:p>
              <a:p>
                <a:endParaRPr lang="en-US" sz="1000" dirty="0"/>
              </a:p>
              <a:p>
                <a:r>
                  <a:rPr lang="en-US" sz="2400" dirty="0"/>
                  <a:t>Since </a:t>
                </a:r>
                <a14:m>
                  <m:oMath xmlns:m="http://schemas.openxmlformats.org/officeDocument/2006/math">
                    <m:r>
                      <a:rPr lang="en-US" sz="2400" i="1" dirty="0" smtClean="0">
                        <a:latin typeface="Cambria Math" panose="02040503050406030204" pitchFamily="18" charset="0"/>
                      </a:rPr>
                      <m:t>𝑣</m:t>
                    </m:r>
                  </m:oMath>
                </a14:m>
                <a:r>
                  <a:rPr lang="en-US" sz="2400" dirty="0"/>
                  <a:t> and </a:t>
                </a:r>
                <a14:m>
                  <m:oMath xmlns:m="http://schemas.openxmlformats.org/officeDocument/2006/math">
                    <m:r>
                      <a:rPr lang="en-US" sz="2400" i="1" dirty="0" smtClean="0">
                        <a:latin typeface="Cambria Math" panose="02040503050406030204" pitchFamily="18" charset="0"/>
                      </a:rPr>
                      <m:t>𝑟</m:t>
                    </m:r>
                  </m:oMath>
                </a14:m>
                <a:r>
                  <a:rPr lang="en-US" sz="2400" dirty="0"/>
                  <a:t> do not change, we can factor them out and then take the derivative of equation (4) to get</a:t>
                </a:r>
              </a:p>
              <a:p>
                <a:pPr marL="0" indent="0">
                  <a:buNone/>
                </a:pPr>
                <a:endParaRPr lang="en-US" sz="3200" dirty="0"/>
              </a:p>
              <a:p>
                <a:r>
                  <a:rPr lang="en-US" sz="2400" dirty="0"/>
                  <a:t>Knowing that </a:t>
                </a:r>
                <a14:m>
                  <m:oMath xmlns:m="http://schemas.openxmlformats.org/officeDocument/2006/math">
                    <m:r>
                      <a:rPr lang="en-US" sz="2400" i="1" dirty="0" smtClean="0">
                        <a:latin typeface="Cambria Math" panose="02040503050406030204" pitchFamily="18" charset="0"/>
                      </a:rPr>
                      <m:t>𝑣</m:t>
                    </m:r>
                    <m:r>
                      <a:rPr lang="en-US" sz="2400" i="1" dirty="0" smtClean="0">
                        <a:latin typeface="Cambria Math" panose="02040503050406030204" pitchFamily="18" charset="0"/>
                      </a:rPr>
                      <m:t>=</m:t>
                    </m:r>
                    <m:r>
                      <a:rPr lang="en-US" sz="2400" i="1" dirty="0" smtClean="0">
                        <a:latin typeface="Cambria Math" panose="02040503050406030204" pitchFamily="18" charset="0"/>
                      </a:rPr>
                      <m:t>𝑑𝑥</m:t>
                    </m:r>
                    <m:r>
                      <a:rPr lang="en-US" sz="2400" i="1" dirty="0" smtClean="0">
                        <a:latin typeface="Cambria Math" panose="02040503050406030204" pitchFamily="18" charset="0"/>
                      </a:rPr>
                      <m:t>/</m:t>
                    </m:r>
                    <m:r>
                      <a:rPr lang="en-US" sz="2400" i="1" dirty="0" err="1" smtClean="0">
                        <a:latin typeface="Cambria Math" panose="02040503050406030204" pitchFamily="18" charset="0"/>
                      </a:rPr>
                      <m:t>𝑑𝑡</m:t>
                    </m:r>
                  </m:oMath>
                </a14:m>
                <a:endParaRPr lang="en-US" sz="2400" dirty="0"/>
              </a:p>
              <a:p>
                <a:endParaRPr lang="en-US" sz="2400" dirty="0"/>
              </a:p>
              <a:p>
                <a:endParaRPr lang="en-US" sz="2400" dirty="0"/>
              </a:p>
              <a:p>
                <a:endParaRPr lang="en-US" sz="2400" dirty="0"/>
              </a:p>
              <a:p>
                <a:r>
                  <a:rPr lang="en-US" sz="2400" dirty="0"/>
                  <a:t>Substituting (7) and (8) into (6) yields: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715108" y="1477454"/>
                <a:ext cx="7467140" cy="5141060"/>
              </a:xfrm>
              <a:blipFill rotWithShape="0">
                <a:blip r:embed="rId3"/>
                <a:stretch>
                  <a:fillRect l="-1061" t="-1659" r="-212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3675840" y="1441702"/>
                <a:ext cx="3980257" cy="470000"/>
              </a:xfrm>
              <a:prstGeom prst="rect">
                <a:avLst/>
              </a:prstGeom>
              <a:noFill/>
            </p:spPr>
            <p:txBody>
              <a:bodyPr wrap="none" lIns="0" tIns="0" rIns="0" bIns="0" rtlCol="0">
                <a:spAutoFit/>
              </a:bodyPr>
              <a:lstStyle/>
              <a:p>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𝑎</m:t>
                        </m:r>
                      </m:e>
                    </m:acc>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i="1">
                            <a:latin typeface="Cambria Math" panose="02040503050406030204" pitchFamily="18" charset="0"/>
                          </a:rPr>
                          <m:t>𝑑</m:t>
                        </m:r>
                        <m:acc>
                          <m:accPr>
                            <m:chr m:val="⃗"/>
                            <m:ctrlPr>
                              <a:rPr lang="en-US" sz="2000" i="1">
                                <a:latin typeface="Cambria Math" panose="02040503050406030204" pitchFamily="18" charset="0"/>
                              </a:rPr>
                            </m:ctrlPr>
                          </m:accPr>
                          <m:e>
                            <m:r>
                              <a:rPr lang="en-US" sz="2000" i="1">
                                <a:latin typeface="Cambria Math" panose="02040503050406030204" pitchFamily="18" charset="0"/>
                              </a:rPr>
                              <m:t>𝑣</m:t>
                            </m:r>
                          </m:e>
                        </m:acc>
                      </m:num>
                      <m:den>
                        <m:r>
                          <a:rPr lang="en-US" sz="2000" b="0" i="1" smtClean="0">
                            <a:latin typeface="Cambria Math" panose="02040503050406030204" pitchFamily="18" charset="0"/>
                          </a:rPr>
                          <m:t>𝑑𝑡</m:t>
                        </m:r>
                      </m:den>
                    </m:f>
                  </m:oMath>
                </a14:m>
                <a:r>
                  <a:rPr lang="en-US" sz="2000" dirty="0"/>
                  <a:t>				(5)</a:t>
                </a:r>
              </a:p>
            </p:txBody>
          </p:sp>
        </mc:Choice>
        <mc:Fallback xmlns="">
          <p:sp>
            <p:nvSpPr>
              <p:cNvPr id="5" name="TextBox 4"/>
              <p:cNvSpPr txBox="1">
                <a:spLocks noRot="1" noChangeAspect="1" noMove="1" noResize="1" noEditPoints="1" noAdjustHandles="1" noChangeArrowheads="1" noChangeShapeType="1" noTextEdit="1"/>
              </p:cNvSpPr>
              <p:nvPr/>
            </p:nvSpPr>
            <p:spPr>
              <a:xfrm>
                <a:off x="3675840" y="1441702"/>
                <a:ext cx="3980257" cy="470000"/>
              </a:xfrm>
              <a:prstGeom prst="rect">
                <a:avLst/>
              </a:prstGeom>
              <a:blipFill rotWithShape="0">
                <a:blip r:embed="rId4"/>
                <a:stretch>
                  <a:fillRect r="-2910" b="-17949"/>
                </a:stretch>
              </a:blipFill>
            </p:spPr>
            <p:txBody>
              <a:bodyPr/>
              <a:lstStyle/>
              <a:p>
                <a:r>
                  <a:rPr lang="en-US">
                    <a:noFill/>
                  </a:rPr>
                  <a:t> </a:t>
                </a:r>
              </a:p>
            </p:txBody>
          </p:sp>
        </mc:Fallback>
      </mc:AlternateContent>
      <p:grpSp>
        <p:nvGrpSpPr>
          <p:cNvPr id="15" name="Group 14"/>
          <p:cNvGrpSpPr/>
          <p:nvPr/>
        </p:nvGrpSpPr>
        <p:grpSpPr>
          <a:xfrm>
            <a:off x="8400928" y="2705739"/>
            <a:ext cx="3657600" cy="3973323"/>
            <a:chOff x="7923004" y="2642539"/>
            <a:chExt cx="3657600" cy="3973323"/>
          </a:xfrm>
        </p:grpSpPr>
        <mc:AlternateContent xmlns:mc="http://schemas.openxmlformats.org/markup-compatibility/2006" xmlns:a14="http://schemas.microsoft.com/office/drawing/2010/main">
          <mc:Choice Requires="a14">
            <p:sp>
              <p:nvSpPr>
                <p:cNvPr id="32" name="Text Box 6"/>
                <p:cNvSpPr txBox="1">
                  <a:spLocks noChangeArrowheads="1"/>
                </p:cNvSpPr>
                <p:nvPr/>
              </p:nvSpPr>
              <p:spPr bwMode="auto">
                <a:xfrm>
                  <a:off x="9244025" y="2651024"/>
                  <a:ext cx="607726" cy="496264"/>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14:m>
                    <m:oMathPara xmlns:m="http://schemas.openxmlformats.org/officeDocument/2006/math">
                      <m:oMathParaPr>
                        <m:jc m:val="centerGroup"/>
                      </m:oMathParaPr>
                      <m:oMath xmlns:m="http://schemas.openxmlformats.org/officeDocument/2006/math">
                        <m:sSub>
                          <m:sSubPr>
                            <m:ctrlPr>
                              <a:rPr lang="en-US" altLang="en-US" sz="1600" b="1" i="1" dirty="0" smtClean="0">
                                <a:solidFill>
                                  <a:schemeClr val="tx2"/>
                                </a:solidFill>
                                <a:latin typeface="Cambria Math" panose="02040503050406030204" pitchFamily="18" charset="0"/>
                              </a:rPr>
                            </m:ctrlPr>
                          </m:sSubPr>
                          <m:e>
                            <m:r>
                              <a:rPr lang="en-US" altLang="en-US" sz="1600" b="1" i="1" dirty="0">
                                <a:solidFill>
                                  <a:schemeClr val="tx2"/>
                                </a:solidFill>
                                <a:latin typeface="Cambria Math" panose="02040503050406030204" pitchFamily="18" charset="0"/>
                              </a:rPr>
                              <m:t>𝒗</m:t>
                            </m:r>
                            <m:r>
                              <m:rPr>
                                <m:nor/>
                              </m:rPr>
                              <a:rPr lang="en-US" altLang="en-US" sz="1600" b="1" baseline="-25000" dirty="0">
                                <a:solidFill>
                                  <a:schemeClr val="tx2"/>
                                </a:solidFill>
                              </a:rPr>
                              <m:t> </m:t>
                            </m:r>
                          </m:e>
                          <m:sub>
                            <m:r>
                              <a:rPr lang="en-US" altLang="en-US" sz="1600" b="1" i="1" dirty="0" smtClean="0">
                                <a:solidFill>
                                  <a:schemeClr val="tx2"/>
                                </a:solidFill>
                                <a:latin typeface="Cambria Math" panose="02040503050406030204" pitchFamily="18" charset="0"/>
                              </a:rPr>
                              <m:t>𝒙</m:t>
                            </m:r>
                          </m:sub>
                        </m:sSub>
                      </m:oMath>
                    </m:oMathPara>
                  </a14:m>
                  <a:endParaRPr lang="en-US" altLang="en-US" sz="1600" b="1" baseline="-25000" dirty="0">
                    <a:solidFill>
                      <a:schemeClr val="tx2"/>
                    </a:solidFill>
                  </a:endParaRPr>
                </a:p>
              </p:txBody>
            </p:sp>
          </mc:Choice>
          <mc:Fallback xmlns="">
            <p:sp>
              <p:nvSpPr>
                <p:cNvPr id="32" name="Text Box 6"/>
                <p:cNvSpPr txBox="1">
                  <a:spLocks noRot="1" noChangeAspect="1" noMove="1" noResize="1" noEditPoints="1" noAdjustHandles="1" noChangeArrowheads="1" noChangeShapeType="1" noTextEdit="1"/>
                </p:cNvSpPr>
                <p:nvPr/>
              </p:nvSpPr>
              <p:spPr bwMode="auto">
                <a:xfrm>
                  <a:off x="9244025" y="2651024"/>
                  <a:ext cx="607726" cy="496264"/>
                </a:xfrm>
                <a:prstGeom prst="rect">
                  <a:avLst/>
                </a:prstGeom>
                <a:blipFill rotWithShape="0">
                  <a:blip r:embed="rId5"/>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Text Box 6"/>
                <p:cNvSpPr txBox="1">
                  <a:spLocks noChangeArrowheads="1"/>
                </p:cNvSpPr>
                <p:nvPr/>
              </p:nvSpPr>
              <p:spPr bwMode="auto">
                <a:xfrm>
                  <a:off x="9719924" y="2934749"/>
                  <a:ext cx="607726" cy="496264"/>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14:m>
                    <m:oMathPara xmlns:m="http://schemas.openxmlformats.org/officeDocument/2006/math">
                      <m:oMathParaPr>
                        <m:jc m:val="centerGroup"/>
                      </m:oMathParaPr>
                      <m:oMath xmlns:m="http://schemas.openxmlformats.org/officeDocument/2006/math">
                        <m:sSub>
                          <m:sSubPr>
                            <m:ctrlPr>
                              <a:rPr lang="en-US" altLang="en-US" sz="1600" b="1" i="1" dirty="0" smtClean="0">
                                <a:solidFill>
                                  <a:schemeClr val="tx2"/>
                                </a:solidFill>
                                <a:latin typeface="Cambria Math" panose="02040503050406030204" pitchFamily="18" charset="0"/>
                              </a:rPr>
                            </m:ctrlPr>
                          </m:sSubPr>
                          <m:e>
                            <m:r>
                              <a:rPr lang="en-US" altLang="en-US" sz="1600" b="1" i="1" dirty="0">
                                <a:solidFill>
                                  <a:schemeClr val="tx2"/>
                                </a:solidFill>
                                <a:latin typeface="Cambria Math" panose="02040503050406030204" pitchFamily="18" charset="0"/>
                              </a:rPr>
                              <m:t>𝒗</m:t>
                            </m:r>
                            <m:r>
                              <m:rPr>
                                <m:nor/>
                              </m:rPr>
                              <a:rPr lang="en-US" altLang="en-US" sz="1600" b="1" baseline="-25000" dirty="0">
                                <a:solidFill>
                                  <a:schemeClr val="tx2"/>
                                </a:solidFill>
                              </a:rPr>
                              <m:t> </m:t>
                            </m:r>
                          </m:e>
                          <m:sub>
                            <m:r>
                              <a:rPr lang="en-US" altLang="en-US" sz="1600" b="1" i="1" dirty="0" smtClean="0">
                                <a:solidFill>
                                  <a:schemeClr val="tx2"/>
                                </a:solidFill>
                                <a:latin typeface="Cambria Math" panose="02040503050406030204" pitchFamily="18" charset="0"/>
                              </a:rPr>
                              <m:t>𝒚</m:t>
                            </m:r>
                          </m:sub>
                        </m:sSub>
                      </m:oMath>
                    </m:oMathPara>
                  </a14:m>
                  <a:endParaRPr lang="en-US" altLang="en-US" sz="1600" b="1" baseline="-25000" dirty="0">
                    <a:solidFill>
                      <a:schemeClr val="tx2"/>
                    </a:solidFill>
                  </a:endParaRPr>
                </a:p>
              </p:txBody>
            </p:sp>
          </mc:Choice>
          <mc:Fallback xmlns="">
            <p:sp>
              <p:nvSpPr>
                <p:cNvPr id="30" name="Text Box 6"/>
                <p:cNvSpPr txBox="1">
                  <a:spLocks noRot="1" noChangeAspect="1" noMove="1" noResize="1" noEditPoints="1" noAdjustHandles="1" noChangeArrowheads="1" noChangeShapeType="1" noTextEdit="1"/>
                </p:cNvSpPr>
                <p:nvPr/>
              </p:nvSpPr>
              <p:spPr bwMode="auto">
                <a:xfrm>
                  <a:off x="9719924" y="2934749"/>
                  <a:ext cx="607726" cy="496264"/>
                </a:xfrm>
                <a:prstGeom prst="rect">
                  <a:avLst/>
                </a:prstGeom>
                <a:blipFill rotWithShape="0">
                  <a:blip r:embed="rId6"/>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grpSp>
          <p:nvGrpSpPr>
            <p:cNvPr id="4" name="Group 4"/>
            <p:cNvGrpSpPr>
              <a:grpSpLocks/>
            </p:cNvGrpSpPr>
            <p:nvPr/>
          </p:nvGrpSpPr>
          <p:grpSpPr bwMode="auto">
            <a:xfrm rot="18091620">
              <a:off x="8173884" y="2777849"/>
              <a:ext cx="3021874" cy="2751253"/>
              <a:chOff x="3227" y="11373"/>
              <a:chExt cx="2661" cy="2336"/>
            </a:xfrm>
          </p:grpSpPr>
          <mc:AlternateContent xmlns:mc="http://schemas.openxmlformats.org/markup-compatibility/2006" xmlns:a14="http://schemas.microsoft.com/office/drawing/2010/main">
            <mc:Choice Requires="a14">
              <p:sp>
                <p:nvSpPr>
                  <p:cNvPr id="6" name="Text Box 6"/>
                  <p:cNvSpPr txBox="1">
                    <a:spLocks noChangeArrowheads="1"/>
                  </p:cNvSpPr>
                  <p:nvPr/>
                </p:nvSpPr>
                <p:spPr bwMode="auto">
                  <a:xfrm rot="3508380">
                    <a:off x="4596" y="11811"/>
                    <a:ext cx="516" cy="437"/>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1600" b="1" i="1" dirty="0" smtClean="0">
                              <a:solidFill>
                                <a:schemeClr val="tx2"/>
                              </a:solidFill>
                              <a:latin typeface="Cambria Math" panose="02040503050406030204" pitchFamily="18" charset="0"/>
                            </a:rPr>
                            <m:t>𝒗</m:t>
                          </m:r>
                        </m:oMath>
                      </m:oMathPara>
                    </a14:m>
                    <a:endParaRPr lang="en-US" altLang="en-US" sz="1600" b="1" baseline="-25000" dirty="0">
                      <a:solidFill>
                        <a:schemeClr val="tx2"/>
                      </a:solidFill>
                    </a:endParaRPr>
                  </a:p>
                </p:txBody>
              </p:sp>
            </mc:Choice>
            <mc:Fallback xmlns="">
              <p:sp>
                <p:nvSpPr>
                  <p:cNvPr id="6" name="Text Box 6"/>
                  <p:cNvSpPr txBox="1">
                    <a:spLocks noRot="1" noChangeAspect="1" noMove="1" noResize="1" noEditPoints="1" noAdjustHandles="1" noChangeArrowheads="1" noChangeShapeType="1" noTextEdit="1"/>
                  </p:cNvSpPr>
                  <p:nvPr/>
                </p:nvSpPr>
                <p:spPr bwMode="auto">
                  <a:xfrm rot="3508380">
                    <a:off x="4596" y="11811"/>
                    <a:ext cx="516" cy="437"/>
                  </a:xfrm>
                  <a:prstGeom prst="rect">
                    <a:avLst/>
                  </a:prstGeom>
                  <a:blipFill rotWithShape="0">
                    <a:blip r:embed="rId7"/>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7" name="Line 7"/>
              <p:cNvSpPr>
                <a:spLocks noChangeShapeType="1"/>
              </p:cNvSpPr>
              <p:nvPr/>
            </p:nvSpPr>
            <p:spPr bwMode="auto">
              <a:xfrm flipV="1">
                <a:off x="5029" y="11373"/>
                <a:ext cx="0" cy="1380"/>
              </a:xfrm>
              <a:prstGeom prst="line">
                <a:avLst/>
              </a:prstGeom>
              <a:noFill/>
              <a:ln w="12700">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9" name="Oval 9"/>
              <p:cNvSpPr>
                <a:spLocks noChangeAspect="1" noChangeArrowheads="1"/>
              </p:cNvSpPr>
              <p:nvPr/>
            </p:nvSpPr>
            <p:spPr bwMode="auto">
              <a:xfrm>
                <a:off x="3227" y="11908"/>
                <a:ext cx="1801" cy="1801"/>
              </a:xfrm>
              <a:prstGeom prst="ellipse">
                <a:avLst/>
              </a:prstGeom>
              <a:solidFill>
                <a:srgbClr val="FFFFFF"/>
              </a:solidFill>
              <a:ln w="9525">
                <a:solidFill>
                  <a:srgbClr val="000000"/>
                </a:solidFill>
                <a:round/>
                <a:headEnd/>
                <a:tailEnd/>
              </a:ln>
            </p:spPr>
            <p:txBody>
              <a:bodyPr/>
              <a:lstStyle/>
              <a:p>
                <a:endParaRPr lang="en-US"/>
              </a:p>
            </p:txBody>
          </p:sp>
          <p:sp>
            <p:nvSpPr>
              <p:cNvPr id="10" name="Text Box 10"/>
              <p:cNvSpPr txBox="1">
                <a:spLocks noChangeArrowheads="1"/>
              </p:cNvSpPr>
              <p:nvPr/>
            </p:nvSpPr>
            <p:spPr bwMode="auto">
              <a:xfrm rot="3508380">
                <a:off x="4103" y="12731"/>
                <a:ext cx="302" cy="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600" dirty="0">
                    <a:solidFill>
                      <a:schemeClr val="tx2"/>
                    </a:solidFill>
                    <a:sym typeface="Symbol" panose="05050102010706020507" pitchFamily="18" charset="2"/>
                  </a:rPr>
                  <a:t></a:t>
                </a:r>
                <a:endParaRPr lang="en-US" altLang="en-US" sz="1600" dirty="0">
                  <a:solidFill>
                    <a:schemeClr val="tx2"/>
                  </a:solidFill>
                </a:endParaRPr>
              </a:p>
            </p:txBody>
          </p:sp>
          <mc:AlternateContent xmlns:mc="http://schemas.openxmlformats.org/markup-compatibility/2006" xmlns:a14="http://schemas.microsoft.com/office/drawing/2010/main">
            <mc:Choice Requires="a14">
              <p:sp>
                <p:nvSpPr>
                  <p:cNvPr id="12" name="Text Box 12"/>
                  <p:cNvSpPr txBox="1">
                    <a:spLocks noChangeArrowheads="1"/>
                  </p:cNvSpPr>
                  <p:nvPr/>
                </p:nvSpPr>
                <p:spPr bwMode="auto">
                  <a:xfrm rot="3508380">
                    <a:off x="4289" y="12469"/>
                    <a:ext cx="498" cy="4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1600" i="1" dirty="0" smtClean="0">
                              <a:solidFill>
                                <a:srgbClr val="00B050"/>
                              </a:solidFill>
                              <a:latin typeface="Cambria Math" panose="02040503050406030204" pitchFamily="18" charset="0"/>
                            </a:rPr>
                            <m:t>𝑟</m:t>
                          </m:r>
                        </m:oMath>
                      </m:oMathPara>
                    </a14:m>
                    <a:endParaRPr lang="en-US" altLang="en-US" sz="1600" baseline="-25000" dirty="0">
                      <a:solidFill>
                        <a:srgbClr val="00B050"/>
                      </a:solidFill>
                    </a:endParaRPr>
                  </a:p>
                </p:txBody>
              </p:sp>
            </mc:Choice>
            <mc:Fallback xmlns="">
              <p:sp>
                <p:nvSpPr>
                  <p:cNvPr id="12" name="Text Box 12"/>
                  <p:cNvSpPr txBox="1">
                    <a:spLocks noRot="1" noChangeAspect="1" noMove="1" noResize="1" noEditPoints="1" noAdjustHandles="1" noChangeArrowheads="1" noChangeShapeType="1" noTextEdit="1"/>
                  </p:cNvSpPr>
                  <p:nvPr/>
                </p:nvSpPr>
                <p:spPr bwMode="auto">
                  <a:xfrm rot="3508380">
                    <a:off x="4289" y="12469"/>
                    <a:ext cx="498" cy="476"/>
                  </a:xfrm>
                  <a:prstGeom prst="rect">
                    <a:avLst/>
                  </a:prstGeom>
                  <a:blipFill rotWithShape="0">
                    <a:blip r:embed="rId8"/>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14" name="Line 14"/>
              <p:cNvSpPr>
                <a:spLocks noChangeShapeType="1"/>
              </p:cNvSpPr>
              <p:nvPr/>
            </p:nvSpPr>
            <p:spPr bwMode="auto">
              <a:xfrm rot="21208380" flipH="1" flipV="1">
                <a:off x="4101" y="12691"/>
                <a:ext cx="1787" cy="127"/>
              </a:xfrm>
              <a:prstGeom prst="line">
                <a:avLst/>
              </a:prstGeom>
              <a:noFill/>
              <a:ln w="9525">
                <a:solidFill>
                  <a:srgbClr val="000000"/>
                </a:solidFill>
                <a:prstDash val="sysDot"/>
                <a:round/>
                <a:headEnd type="none"/>
                <a:tailEnd type="none"/>
              </a:ln>
              <a:extLst>
                <a:ext uri="{909E8E84-426E-40DD-AFC4-6F175D3DCCD1}">
                  <a14:hiddenFill xmlns:a14="http://schemas.microsoft.com/office/drawing/2010/main">
                    <a:noFill/>
                  </a14:hiddenFill>
                </a:ext>
              </a:extLst>
            </p:spPr>
            <p:txBody>
              <a:bodyPr/>
              <a:lstStyle/>
              <a:p>
                <a:endParaRPr lang="en-US"/>
              </a:p>
            </p:txBody>
          </p:sp>
        </p:grpSp>
        <p:cxnSp>
          <p:nvCxnSpPr>
            <p:cNvPr id="17" name="Straight Connector 16"/>
            <p:cNvCxnSpPr/>
            <p:nvPr/>
          </p:nvCxnSpPr>
          <p:spPr>
            <a:xfrm>
              <a:off x="7923004" y="4749607"/>
              <a:ext cx="3657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a:off x="7832378" y="4787062"/>
              <a:ext cx="3657600" cy="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Rectangle 19"/>
                <p:cNvSpPr/>
                <p:nvPr/>
              </p:nvSpPr>
              <p:spPr>
                <a:xfrm>
                  <a:off x="10200746" y="3548064"/>
                  <a:ext cx="36862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dirty="0">
                            <a:solidFill>
                              <a:schemeClr val="accent6">
                                <a:lumMod val="75000"/>
                              </a:schemeClr>
                            </a:solidFill>
                            <a:latin typeface="Cambria Math" panose="02040503050406030204" pitchFamily="18" charset="0"/>
                          </a:rPr>
                          <m:t>𝑝</m:t>
                        </m:r>
                      </m:oMath>
                    </m:oMathPara>
                  </a14:m>
                  <a:endParaRPr lang="en-US" dirty="0"/>
                </a:p>
              </p:txBody>
            </p:sp>
          </mc:Choice>
          <mc:Fallback xmlns="">
            <p:sp>
              <p:nvSpPr>
                <p:cNvPr id="20" name="Rectangle 19"/>
                <p:cNvSpPr>
                  <a:spLocks noRot="1" noChangeAspect="1" noMove="1" noResize="1" noEditPoints="1" noAdjustHandles="1" noChangeArrowheads="1" noChangeShapeType="1" noTextEdit="1"/>
                </p:cNvSpPr>
                <p:nvPr/>
              </p:nvSpPr>
              <p:spPr>
                <a:xfrm>
                  <a:off x="10200746" y="3548064"/>
                  <a:ext cx="368627" cy="369332"/>
                </a:xfrm>
                <a:prstGeom prst="rect">
                  <a:avLst/>
                </a:prstGeom>
                <a:blipFill rotWithShape="0">
                  <a:blip r:embed="rId9"/>
                  <a:stretch>
                    <a:fillRect b="-6557"/>
                  </a:stretch>
                </a:blipFill>
              </p:spPr>
              <p:txBody>
                <a:bodyPr/>
                <a:lstStyle/>
                <a:p>
                  <a:r>
                    <a:rPr lang="en-US">
                      <a:noFill/>
                    </a:rPr>
                    <a:t> </a:t>
                  </a:r>
                </a:p>
              </p:txBody>
            </p:sp>
          </mc:Fallback>
        </mc:AlternateContent>
        <p:sp>
          <p:nvSpPr>
            <p:cNvPr id="21" name="Line 14"/>
            <p:cNvSpPr>
              <a:spLocks noChangeShapeType="1"/>
            </p:cNvSpPr>
            <p:nvPr/>
          </p:nvSpPr>
          <p:spPr bwMode="auto">
            <a:xfrm rot="17700000" flipH="1">
              <a:off x="9762218" y="4109320"/>
              <a:ext cx="826990" cy="389870"/>
            </a:xfrm>
            <a:prstGeom prst="line">
              <a:avLst/>
            </a:prstGeom>
            <a:noFill/>
            <a:ln w="12700">
              <a:solidFill>
                <a:schemeClr val="accent1">
                  <a:lumMod val="50000"/>
                </a:schemeClr>
              </a:solidFill>
              <a:prstDash val="sysDash"/>
              <a:round/>
              <a:headEnd type="none"/>
              <a:tailEnd type="none"/>
            </a:ln>
            <a:extLst>
              <a:ext uri="{909E8E84-426E-40DD-AFC4-6F175D3DCCD1}">
                <a14:hiddenFill xmlns:a14="http://schemas.microsoft.com/office/drawing/2010/main">
                  <a:noFill/>
                </a14:hiddenFill>
              </a:ext>
            </a:extLst>
          </p:spPr>
          <p:txBody>
            <a:bodyPr/>
            <a:lstStyle/>
            <a:p>
              <a:endParaRPr lang="en-US"/>
            </a:p>
          </p:txBody>
        </p:sp>
        <p:sp>
          <p:nvSpPr>
            <p:cNvPr id="26" name="Line 14"/>
            <p:cNvSpPr>
              <a:spLocks noChangeShapeType="1"/>
            </p:cNvSpPr>
            <p:nvPr/>
          </p:nvSpPr>
          <p:spPr bwMode="auto">
            <a:xfrm rot="17700000" flipH="1">
              <a:off x="9797237" y="3215260"/>
              <a:ext cx="759380" cy="353733"/>
            </a:xfrm>
            <a:prstGeom prst="line">
              <a:avLst/>
            </a:prstGeom>
            <a:noFill/>
            <a:ln w="12700">
              <a:solidFill>
                <a:schemeClr val="accent1">
                  <a:lumMod val="50000"/>
                </a:schemeClr>
              </a:solidFill>
              <a:prstDash val="sysDash"/>
              <a:round/>
              <a:headEnd type="arrow"/>
              <a:tailEnd type="none"/>
            </a:ln>
            <a:extLst>
              <a:ext uri="{909E8E84-426E-40DD-AFC4-6F175D3DCCD1}">
                <a14:hiddenFill xmlns:a14="http://schemas.microsoft.com/office/drawing/2010/main">
                  <a:noFill/>
                </a14:hiddenFill>
              </a:ext>
            </a:extLst>
          </p:spPr>
          <p:txBody>
            <a:bodyPr/>
            <a:lstStyle/>
            <a:p>
              <a:endParaRPr lang="en-US"/>
            </a:p>
          </p:txBody>
        </p:sp>
        <p:sp>
          <p:nvSpPr>
            <p:cNvPr id="27" name="Text Box 10"/>
            <p:cNvSpPr txBox="1">
              <a:spLocks noChangeArrowheads="1"/>
            </p:cNvSpPr>
            <p:nvPr/>
          </p:nvSpPr>
          <p:spPr bwMode="auto">
            <a:xfrm>
              <a:off x="9922148" y="4083744"/>
              <a:ext cx="355684" cy="465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600" dirty="0">
                  <a:solidFill>
                    <a:schemeClr val="tx2"/>
                  </a:solidFill>
                  <a:sym typeface="Symbol" panose="05050102010706020507" pitchFamily="18" charset="2"/>
                </a:rPr>
                <a:t></a:t>
              </a:r>
              <a:endParaRPr lang="en-US" altLang="en-US" sz="1600" dirty="0">
                <a:solidFill>
                  <a:schemeClr val="tx2"/>
                </a:solidFill>
              </a:endParaRPr>
            </a:p>
          </p:txBody>
        </p:sp>
        <p:sp>
          <p:nvSpPr>
            <p:cNvPr id="28" name="Text Box 10"/>
            <p:cNvSpPr txBox="1">
              <a:spLocks noChangeArrowheads="1"/>
            </p:cNvSpPr>
            <p:nvPr/>
          </p:nvSpPr>
          <p:spPr bwMode="auto">
            <a:xfrm>
              <a:off x="10140529" y="3246164"/>
              <a:ext cx="355684" cy="465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600" dirty="0">
                  <a:solidFill>
                    <a:schemeClr val="tx2"/>
                  </a:solidFill>
                  <a:sym typeface="Symbol" panose="05050102010706020507" pitchFamily="18" charset="2"/>
                </a:rPr>
                <a:t></a:t>
              </a:r>
              <a:endParaRPr lang="en-US" altLang="en-US" sz="1600" dirty="0">
                <a:solidFill>
                  <a:schemeClr val="tx2"/>
                </a:solidFill>
              </a:endParaRPr>
            </a:p>
          </p:txBody>
        </p:sp>
        <p:sp>
          <p:nvSpPr>
            <p:cNvPr id="29" name="Text Box 10"/>
            <p:cNvSpPr txBox="1">
              <a:spLocks noChangeArrowheads="1"/>
            </p:cNvSpPr>
            <p:nvPr/>
          </p:nvSpPr>
          <p:spPr bwMode="auto">
            <a:xfrm>
              <a:off x="9916780" y="3442799"/>
              <a:ext cx="355684" cy="465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600" dirty="0">
                  <a:solidFill>
                    <a:schemeClr val="tx2"/>
                  </a:solidFill>
                  <a:sym typeface="Symbol" panose="05050102010706020507" pitchFamily="18" charset="2"/>
                </a:rPr>
                <a:t></a:t>
              </a:r>
              <a:endParaRPr lang="en-US" altLang="en-US" sz="1600" dirty="0">
                <a:solidFill>
                  <a:schemeClr val="tx2"/>
                </a:solidFill>
              </a:endParaRPr>
            </a:p>
          </p:txBody>
        </p:sp>
        <p:sp>
          <p:nvSpPr>
            <p:cNvPr id="19" name="Oval 18"/>
            <p:cNvSpPr>
              <a:spLocks noChangeAspect="1"/>
            </p:cNvSpPr>
            <p:nvPr/>
          </p:nvSpPr>
          <p:spPr>
            <a:xfrm>
              <a:off x="10128348" y="3776599"/>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Line 14"/>
            <p:cNvSpPr>
              <a:spLocks noChangeShapeType="1"/>
            </p:cNvSpPr>
            <p:nvPr/>
          </p:nvSpPr>
          <p:spPr bwMode="auto">
            <a:xfrm rot="12300000" flipH="1">
              <a:off x="8869462" y="2683246"/>
              <a:ext cx="1241359" cy="591401"/>
            </a:xfrm>
            <a:prstGeom prst="line">
              <a:avLst/>
            </a:prstGeom>
            <a:noFill/>
            <a:ln w="12700">
              <a:solidFill>
                <a:schemeClr val="accent1">
                  <a:lumMod val="50000"/>
                </a:schemeClr>
              </a:solidFill>
              <a:prstDash val="sysDash"/>
              <a:round/>
              <a:headEnd type="arrow"/>
              <a:tailEnd type="none"/>
            </a:ln>
            <a:extLst>
              <a:ext uri="{909E8E84-426E-40DD-AFC4-6F175D3DCCD1}">
                <a14:hiddenFill xmlns:a14="http://schemas.microsoft.com/office/drawing/2010/main">
                  <a:noFill/>
                </a14:hiddenFill>
              </a:ext>
            </a:extLst>
          </p:spPr>
          <p:txBody>
            <a:bodyPr/>
            <a:lstStyle/>
            <a:p>
              <a:endParaRPr lang="en-US"/>
            </a:p>
          </p:txBody>
        </p:sp>
        <p:sp>
          <p:nvSpPr>
            <p:cNvPr id="13" name="Right Triangle 12"/>
            <p:cNvSpPr/>
            <p:nvPr/>
          </p:nvSpPr>
          <p:spPr>
            <a:xfrm flipH="1">
              <a:off x="9667619" y="3839414"/>
              <a:ext cx="506538" cy="910192"/>
            </a:xfrm>
            <a:prstGeom prst="rtTriangle">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35" name="TextBox 34"/>
              <p:cNvSpPr txBox="1"/>
              <p:nvPr/>
            </p:nvSpPr>
            <p:spPr>
              <a:xfrm>
                <a:off x="2777758" y="3008966"/>
                <a:ext cx="5872676" cy="470000"/>
              </a:xfrm>
              <a:prstGeom prst="rect">
                <a:avLst/>
              </a:prstGeom>
              <a:noFill/>
            </p:spPr>
            <p:txBody>
              <a:bodyPr wrap="square" lIns="0" tIns="0" rIns="0" bIns="0" rtlCol="0">
                <a:spAutoFit/>
              </a:bodyPr>
              <a:lstStyle/>
              <a:p>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𝑎</m:t>
                        </m:r>
                      </m:e>
                    </m:acc>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i="1">
                            <a:latin typeface="Cambria Math" panose="02040503050406030204" pitchFamily="18" charset="0"/>
                          </a:rPr>
                          <m:t>𝑑</m:t>
                        </m:r>
                        <m:acc>
                          <m:accPr>
                            <m:chr m:val="⃗"/>
                            <m:ctrlPr>
                              <a:rPr lang="en-US" sz="2000" i="1">
                                <a:latin typeface="Cambria Math" panose="02040503050406030204" pitchFamily="18" charset="0"/>
                              </a:rPr>
                            </m:ctrlPr>
                          </m:accPr>
                          <m:e>
                            <m:r>
                              <a:rPr lang="en-US" sz="2000" i="1">
                                <a:latin typeface="Cambria Math" panose="02040503050406030204" pitchFamily="18" charset="0"/>
                              </a:rPr>
                              <m:t>𝑣</m:t>
                            </m:r>
                          </m:e>
                        </m:acc>
                      </m:num>
                      <m:den>
                        <m:r>
                          <a:rPr lang="en-US" sz="2000" b="0" i="1" smtClean="0">
                            <a:latin typeface="Cambria Math" panose="02040503050406030204" pitchFamily="18" charset="0"/>
                          </a:rPr>
                          <m:t>𝑑𝑡</m:t>
                        </m:r>
                      </m:den>
                    </m:f>
                    <m:r>
                      <a:rPr lang="en-US" sz="2000" b="0" i="1" smtClean="0">
                        <a:latin typeface="Cambria Math" panose="02040503050406030204" pitchFamily="18" charset="0"/>
                      </a:rPr>
                      <m:t>=</m:t>
                    </m:r>
                    <m:r>
                      <a:rPr lang="en-US" sz="2000" i="1">
                        <a:latin typeface="Cambria Math" panose="02040503050406030204" pitchFamily="18" charset="0"/>
                      </a:rPr>
                      <m:t>(</m:t>
                    </m:r>
                    <m:f>
                      <m:fPr>
                        <m:ctrlPr>
                          <a:rPr lang="en-US" sz="2000" i="1" smtClean="0">
                            <a:latin typeface="Cambria Math" panose="02040503050406030204" pitchFamily="18" charset="0"/>
                          </a:rPr>
                        </m:ctrlPr>
                      </m:fPr>
                      <m:num>
                        <m:r>
                          <a:rPr lang="en-US" sz="2000" i="1">
                            <a:latin typeface="Cambria Math" panose="02040503050406030204" pitchFamily="18" charset="0"/>
                          </a:rPr>
                          <m:t>−</m:t>
                        </m:r>
                        <m:r>
                          <a:rPr lang="en-US" sz="2000" i="1">
                            <a:latin typeface="Cambria Math" panose="02040503050406030204" pitchFamily="18" charset="0"/>
                          </a:rPr>
                          <m:t>𝑣</m:t>
                        </m:r>
                      </m:num>
                      <m:den>
                        <m:r>
                          <a:rPr lang="en-US" sz="2000" b="0" i="1" smtClean="0">
                            <a:latin typeface="Cambria Math" panose="02040503050406030204" pitchFamily="18" charset="0"/>
                          </a:rPr>
                          <m:t>𝑟</m:t>
                        </m:r>
                      </m:den>
                    </m:f>
                    <m:r>
                      <a:rPr lang="en-US" sz="2000" i="1">
                        <a:latin typeface="Cambria Math" panose="02040503050406030204" pitchFamily="18" charset="0"/>
                        <a:ea typeface="Cambria Math" panose="02040503050406030204" pitchFamily="18" charset="0"/>
                      </a:rPr>
                      <m:t>∙</m:t>
                    </m:r>
                    <m:f>
                      <m:fPr>
                        <m:ctrlPr>
                          <a:rPr lang="en-US" sz="2000" i="1">
                            <a:latin typeface="Cambria Math" panose="02040503050406030204" pitchFamily="18" charset="0"/>
                            <a:ea typeface="Cambria Math" panose="02040503050406030204" pitchFamily="18" charset="0"/>
                          </a:rPr>
                        </m:ctrlPr>
                      </m:fPr>
                      <m:num>
                        <m:sSub>
                          <m:sSubPr>
                            <m:ctrlPr>
                              <a:rPr lang="en-US" sz="2000" i="1">
                                <a:latin typeface="Cambria Math" panose="02040503050406030204" pitchFamily="18" charset="0"/>
                                <a:ea typeface="Cambria Math" panose="02040503050406030204" pitchFamily="18" charset="0"/>
                              </a:rPr>
                            </m:ctrlPr>
                          </m:sSubPr>
                          <m:e>
                            <m:r>
                              <a:rPr lang="en-US" sz="2000" b="0" i="1" smtClean="0">
                                <a:latin typeface="Cambria Math" panose="02040503050406030204" pitchFamily="18" charset="0"/>
                                <a:ea typeface="Cambria Math" panose="02040503050406030204" pitchFamily="18" charset="0"/>
                              </a:rPr>
                              <m:t>𝑑</m:t>
                            </m:r>
                            <m:r>
                              <a:rPr lang="en-US" sz="2000" i="1">
                                <a:latin typeface="Cambria Math" panose="02040503050406030204" pitchFamily="18" charset="0"/>
                                <a:ea typeface="Cambria Math" panose="02040503050406030204" pitchFamily="18" charset="0"/>
                              </a:rPr>
                              <m:t>𝑦</m:t>
                            </m:r>
                          </m:e>
                          <m:sub>
                            <m:r>
                              <a:rPr lang="en-US" sz="2000" i="1">
                                <a:latin typeface="Cambria Math" panose="02040503050406030204" pitchFamily="18" charset="0"/>
                                <a:ea typeface="Cambria Math" panose="02040503050406030204" pitchFamily="18" charset="0"/>
                              </a:rPr>
                              <m:t>𝑝</m:t>
                            </m:r>
                          </m:sub>
                        </m:sSub>
                      </m:num>
                      <m:den>
                        <m:r>
                          <a:rPr lang="en-US" sz="2000" b="0" i="1" smtClean="0">
                            <a:latin typeface="Cambria Math" panose="02040503050406030204" pitchFamily="18" charset="0"/>
                            <a:ea typeface="Cambria Math" panose="02040503050406030204" pitchFamily="18" charset="0"/>
                          </a:rPr>
                          <m:t>𝑑𝑡</m:t>
                        </m:r>
                      </m:den>
                    </m:f>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𝑖</m:t>
                        </m:r>
                      </m:e>
                    </m:acc>
                    <m:r>
                      <a:rPr lang="en-US" sz="2000" i="1">
                        <a:latin typeface="Cambria Math" panose="02040503050406030204" pitchFamily="18" charset="0"/>
                      </a:rPr>
                      <m:t>+(</m:t>
                    </m:r>
                    <m:f>
                      <m:fPr>
                        <m:ctrlPr>
                          <a:rPr lang="en-US" sz="2000" i="1" smtClean="0">
                            <a:latin typeface="Cambria Math" panose="02040503050406030204" pitchFamily="18" charset="0"/>
                          </a:rPr>
                        </m:ctrlPr>
                      </m:fPr>
                      <m:num>
                        <m:r>
                          <a:rPr lang="en-US" sz="2000" b="0" i="1" smtClean="0">
                            <a:latin typeface="Cambria Math" panose="02040503050406030204" pitchFamily="18" charset="0"/>
                          </a:rPr>
                          <m:t>𝑣</m:t>
                        </m:r>
                      </m:num>
                      <m:den>
                        <m:r>
                          <a:rPr lang="en-US" sz="2000" b="0" i="1" smtClean="0">
                            <a:latin typeface="Cambria Math" panose="02040503050406030204" pitchFamily="18" charset="0"/>
                          </a:rPr>
                          <m:t>𝑟</m:t>
                        </m:r>
                      </m:den>
                    </m:f>
                    <m:r>
                      <a:rPr lang="en-US" sz="2000" i="1">
                        <a:latin typeface="Cambria Math" panose="02040503050406030204" pitchFamily="18" charset="0"/>
                        <a:ea typeface="Cambria Math" panose="02040503050406030204" pitchFamily="18" charset="0"/>
                      </a:rPr>
                      <m:t>∙</m:t>
                    </m:r>
                    <m:f>
                      <m:fPr>
                        <m:ctrlPr>
                          <a:rPr lang="en-US" sz="2000" i="1">
                            <a:latin typeface="Cambria Math" panose="02040503050406030204" pitchFamily="18" charset="0"/>
                            <a:ea typeface="Cambria Math" panose="02040503050406030204" pitchFamily="18" charset="0"/>
                          </a:rPr>
                        </m:ctrlPr>
                      </m:fPr>
                      <m:num>
                        <m:sSub>
                          <m:sSubPr>
                            <m:ctrlPr>
                              <a:rPr lang="en-US" sz="2000" i="1">
                                <a:latin typeface="Cambria Math" panose="02040503050406030204" pitchFamily="18" charset="0"/>
                                <a:ea typeface="Cambria Math" panose="02040503050406030204" pitchFamily="18" charset="0"/>
                              </a:rPr>
                            </m:ctrlPr>
                          </m:sSubPr>
                          <m:e>
                            <m:r>
                              <a:rPr lang="en-US" sz="2000" b="0" i="1" smtClean="0">
                                <a:latin typeface="Cambria Math" panose="02040503050406030204" pitchFamily="18" charset="0"/>
                                <a:ea typeface="Cambria Math" panose="02040503050406030204" pitchFamily="18" charset="0"/>
                              </a:rPr>
                              <m:t>𝑑</m:t>
                            </m:r>
                            <m:r>
                              <a:rPr lang="en-US" sz="2000" i="1">
                                <a:latin typeface="Cambria Math" panose="02040503050406030204" pitchFamily="18" charset="0"/>
                                <a:ea typeface="Cambria Math" panose="02040503050406030204" pitchFamily="18" charset="0"/>
                              </a:rPr>
                              <m:t>𝑥</m:t>
                            </m:r>
                          </m:e>
                          <m:sub>
                            <m:r>
                              <a:rPr lang="en-US" sz="2000" i="1">
                                <a:latin typeface="Cambria Math" panose="02040503050406030204" pitchFamily="18" charset="0"/>
                                <a:ea typeface="Cambria Math" panose="02040503050406030204" pitchFamily="18" charset="0"/>
                              </a:rPr>
                              <m:t>𝑝</m:t>
                            </m:r>
                          </m:sub>
                        </m:sSub>
                      </m:num>
                      <m:den>
                        <m:r>
                          <a:rPr lang="en-US" sz="2000" b="0" i="1" smtClean="0">
                            <a:latin typeface="Cambria Math" panose="02040503050406030204" pitchFamily="18" charset="0"/>
                            <a:ea typeface="Cambria Math" panose="02040503050406030204" pitchFamily="18" charset="0"/>
                          </a:rPr>
                          <m:t>𝑑𝑡</m:t>
                        </m:r>
                      </m:den>
                    </m:f>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𝑗</m:t>
                        </m:r>
                      </m:e>
                    </m:acc>
                  </m:oMath>
                </a14:m>
                <a:r>
                  <a:rPr lang="en-US" sz="2000" dirty="0"/>
                  <a:t>		(6)</a:t>
                </a:r>
              </a:p>
            </p:txBody>
          </p:sp>
        </mc:Choice>
        <mc:Fallback xmlns="">
          <p:sp>
            <p:nvSpPr>
              <p:cNvPr id="35" name="TextBox 34"/>
              <p:cNvSpPr txBox="1">
                <a:spLocks noRot="1" noChangeAspect="1" noMove="1" noResize="1" noEditPoints="1" noAdjustHandles="1" noChangeArrowheads="1" noChangeShapeType="1" noTextEdit="1"/>
              </p:cNvSpPr>
              <p:nvPr/>
            </p:nvSpPr>
            <p:spPr>
              <a:xfrm>
                <a:off x="2777758" y="3008966"/>
                <a:ext cx="5872676" cy="470000"/>
              </a:xfrm>
              <a:prstGeom prst="rect">
                <a:avLst/>
              </a:prstGeom>
              <a:blipFill rotWithShape="0">
                <a:blip r:embed="rId10"/>
                <a:stretch>
                  <a:fillRect b="-1818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91388" y="4016817"/>
                <a:ext cx="3056927" cy="461473"/>
              </a:xfrm>
              <a:prstGeom prst="rect">
                <a:avLst/>
              </a:prstGeom>
              <a:noFill/>
            </p:spPr>
            <p:txBody>
              <a:bodyPr wrap="none" lIns="0" tIns="0" rIns="0" bIns="0" rtlCol="0">
                <a:spAutoFit/>
              </a:bodyPr>
              <a:lstStyle/>
              <a:p>
                <a14:m>
                  <m:oMath xmlns:m="http://schemas.openxmlformats.org/officeDocument/2006/math">
                    <m:sSub>
                      <m:sSubPr>
                        <m:ctrlPr>
                          <a:rPr lang="en-US" sz="2000" i="1">
                            <a:latin typeface="Cambria Math" panose="02040503050406030204" pitchFamily="18" charset="0"/>
                            <a:ea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𝑣</m:t>
                        </m:r>
                      </m:e>
                      <m:sub>
                        <m:r>
                          <a:rPr lang="en-US" sz="2000" i="1">
                            <a:latin typeface="Cambria Math" panose="02040503050406030204" pitchFamily="18" charset="0"/>
                            <a:ea typeface="Cambria Math" panose="02040503050406030204" pitchFamily="18" charset="0"/>
                          </a:rPr>
                          <m:t>𝑦</m:t>
                        </m:r>
                      </m:sub>
                    </m:sSub>
                    <m:r>
                      <a:rPr lang="en-US" sz="2000" i="1">
                        <a:latin typeface="Cambria Math" panose="02040503050406030204" pitchFamily="18" charset="0"/>
                        <a:ea typeface="Cambria Math" panose="02040503050406030204" pitchFamily="18" charset="0"/>
                      </a:rPr>
                      <m:t>=</m:t>
                    </m:r>
                    <m:f>
                      <m:fPr>
                        <m:ctrlPr>
                          <a:rPr lang="en-US" sz="2000" i="1">
                            <a:latin typeface="Cambria Math" panose="02040503050406030204" pitchFamily="18" charset="0"/>
                            <a:ea typeface="Cambria Math" panose="02040503050406030204" pitchFamily="18" charset="0"/>
                          </a:rPr>
                        </m:ctrlPr>
                      </m:fPr>
                      <m:num>
                        <m:sSub>
                          <m:sSubPr>
                            <m:ctrlPr>
                              <a:rPr lang="en-US" sz="2000" i="1">
                                <a:latin typeface="Cambria Math" panose="02040503050406030204" pitchFamily="18" charset="0"/>
                                <a:ea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𝑑𝑦</m:t>
                            </m:r>
                          </m:e>
                          <m:sub>
                            <m:r>
                              <a:rPr lang="en-US" sz="2000" i="1">
                                <a:latin typeface="Cambria Math" panose="02040503050406030204" pitchFamily="18" charset="0"/>
                                <a:ea typeface="Cambria Math" panose="02040503050406030204" pitchFamily="18" charset="0"/>
                              </a:rPr>
                              <m:t>𝑝</m:t>
                            </m:r>
                          </m:sub>
                        </m:sSub>
                      </m:num>
                      <m:den>
                        <m:r>
                          <a:rPr lang="en-US" sz="2000" i="1">
                            <a:latin typeface="Cambria Math" panose="02040503050406030204" pitchFamily="18" charset="0"/>
                            <a:ea typeface="Cambria Math" panose="02040503050406030204" pitchFamily="18" charset="0"/>
                          </a:rPr>
                          <m:t>𝑑𝑡</m:t>
                        </m:r>
                      </m:den>
                    </m:f>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𝑣</m:t>
                    </m:r>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𝑐𝑜𝑠</m:t>
                    </m:r>
                    <m:r>
                      <a:rPr lang="en-US" sz="2000" i="1">
                        <a:latin typeface="Cambria Math" panose="02040503050406030204" pitchFamily="18" charset="0"/>
                        <a:ea typeface="Cambria Math" panose="02040503050406030204" pitchFamily="18" charset="0"/>
                      </a:rPr>
                      <m:t>𝜃</m:t>
                    </m:r>
                  </m:oMath>
                </a14:m>
                <a:r>
                  <a:rPr lang="en-US" sz="2000" dirty="0"/>
                  <a:t>	(7)</a:t>
                </a:r>
              </a:p>
            </p:txBody>
          </p:sp>
        </mc:Choice>
        <mc:Fallback xmlns="">
          <p:sp>
            <p:nvSpPr>
              <p:cNvPr id="11" name="TextBox 10"/>
              <p:cNvSpPr txBox="1">
                <a:spLocks noRot="1" noChangeAspect="1" noMove="1" noResize="1" noEditPoints="1" noAdjustHandles="1" noChangeArrowheads="1" noChangeShapeType="1" noTextEdit="1"/>
              </p:cNvSpPr>
              <p:nvPr/>
            </p:nvSpPr>
            <p:spPr>
              <a:xfrm>
                <a:off x="4591388" y="4016817"/>
                <a:ext cx="3056927" cy="461473"/>
              </a:xfrm>
              <a:prstGeom prst="rect">
                <a:avLst/>
              </a:prstGeom>
              <a:blipFill rotWithShape="0">
                <a:blip r:embed="rId11"/>
                <a:stretch>
                  <a:fillRect r="-4183" b="-184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4591388" y="4692401"/>
                <a:ext cx="3056927" cy="461473"/>
              </a:xfrm>
              <a:prstGeom prst="rect">
                <a:avLst/>
              </a:prstGeom>
              <a:noFill/>
            </p:spPr>
            <p:txBody>
              <a:bodyPr wrap="none" lIns="0" tIns="0" rIns="0" bIns="0" rtlCol="0">
                <a:spAutoFit/>
              </a:bodyPr>
              <a:lstStyle/>
              <a:p>
                <a14:m>
                  <m:oMath xmlns:m="http://schemas.openxmlformats.org/officeDocument/2006/math">
                    <m:sSub>
                      <m:sSubPr>
                        <m:ctrlPr>
                          <a:rPr lang="en-US" sz="2000" i="1" smtClean="0">
                            <a:latin typeface="Cambria Math" panose="02040503050406030204" pitchFamily="18" charset="0"/>
                            <a:ea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𝑣</m:t>
                        </m:r>
                      </m:e>
                      <m:sub>
                        <m:r>
                          <a:rPr lang="en-US" sz="2000" b="0" i="1" smtClean="0">
                            <a:latin typeface="Cambria Math" panose="02040503050406030204" pitchFamily="18" charset="0"/>
                            <a:ea typeface="Cambria Math" panose="02040503050406030204" pitchFamily="18" charset="0"/>
                          </a:rPr>
                          <m:t>𝑥</m:t>
                        </m:r>
                      </m:sub>
                    </m:sSub>
                    <m:r>
                      <a:rPr lang="en-US" sz="2000" i="1">
                        <a:latin typeface="Cambria Math" panose="02040503050406030204" pitchFamily="18" charset="0"/>
                        <a:ea typeface="Cambria Math" panose="02040503050406030204" pitchFamily="18" charset="0"/>
                      </a:rPr>
                      <m:t>=</m:t>
                    </m:r>
                    <m:f>
                      <m:fPr>
                        <m:ctrlPr>
                          <a:rPr lang="en-US" sz="2000" i="1">
                            <a:latin typeface="Cambria Math" panose="02040503050406030204" pitchFamily="18" charset="0"/>
                            <a:ea typeface="Cambria Math" panose="02040503050406030204" pitchFamily="18" charset="0"/>
                          </a:rPr>
                        </m:ctrlPr>
                      </m:fPr>
                      <m:num>
                        <m:sSub>
                          <m:sSubPr>
                            <m:ctrlPr>
                              <a:rPr lang="en-US" sz="2000" i="1">
                                <a:latin typeface="Cambria Math" panose="02040503050406030204" pitchFamily="18" charset="0"/>
                                <a:ea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𝑑</m:t>
                            </m:r>
                            <m:r>
                              <a:rPr lang="en-US" sz="2000" b="0" i="1" smtClean="0">
                                <a:latin typeface="Cambria Math" panose="02040503050406030204" pitchFamily="18" charset="0"/>
                                <a:ea typeface="Cambria Math" panose="02040503050406030204" pitchFamily="18" charset="0"/>
                              </a:rPr>
                              <m:t>𝑥</m:t>
                            </m:r>
                          </m:e>
                          <m:sub>
                            <m:r>
                              <a:rPr lang="en-US" sz="2000" i="1">
                                <a:latin typeface="Cambria Math" panose="02040503050406030204" pitchFamily="18" charset="0"/>
                                <a:ea typeface="Cambria Math" panose="02040503050406030204" pitchFamily="18" charset="0"/>
                              </a:rPr>
                              <m:t>𝑝</m:t>
                            </m:r>
                          </m:sub>
                        </m:sSub>
                      </m:num>
                      <m:den>
                        <m:r>
                          <a:rPr lang="en-US" sz="2000" i="1">
                            <a:latin typeface="Cambria Math" panose="02040503050406030204" pitchFamily="18" charset="0"/>
                            <a:ea typeface="Cambria Math" panose="02040503050406030204" pitchFamily="18" charset="0"/>
                          </a:rPr>
                          <m:t>𝑑𝑡</m:t>
                        </m:r>
                      </m:den>
                    </m:f>
                    <m:r>
                      <a:rPr lang="en-US" sz="2000" i="1">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𝑣</m:t>
                    </m:r>
                    <m:r>
                      <a:rPr lang="en-US" sz="2000" i="1">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𝑠𝑖𝑛</m:t>
                    </m:r>
                    <m:r>
                      <a:rPr lang="en-US" sz="2000" i="1">
                        <a:latin typeface="Cambria Math" panose="02040503050406030204" pitchFamily="18" charset="0"/>
                        <a:ea typeface="Cambria Math" panose="02040503050406030204" pitchFamily="18" charset="0"/>
                      </a:rPr>
                      <m:t>𝜃</m:t>
                    </m:r>
                  </m:oMath>
                </a14:m>
                <a:r>
                  <a:rPr lang="en-US" sz="2000" dirty="0"/>
                  <a:t>	(8)</a:t>
                </a:r>
              </a:p>
            </p:txBody>
          </p:sp>
        </mc:Choice>
        <mc:Fallback xmlns="">
          <p:sp>
            <p:nvSpPr>
              <p:cNvPr id="37" name="TextBox 36"/>
              <p:cNvSpPr txBox="1">
                <a:spLocks noRot="1" noChangeAspect="1" noMove="1" noResize="1" noEditPoints="1" noAdjustHandles="1" noChangeArrowheads="1" noChangeShapeType="1" noTextEdit="1"/>
              </p:cNvSpPr>
              <p:nvPr/>
            </p:nvSpPr>
            <p:spPr>
              <a:xfrm>
                <a:off x="4591388" y="4692401"/>
                <a:ext cx="3056927" cy="461473"/>
              </a:xfrm>
              <a:prstGeom prst="rect">
                <a:avLst/>
              </a:prstGeom>
              <a:blipFill rotWithShape="0">
                <a:blip r:embed="rId12"/>
                <a:stretch>
                  <a:fillRect r="-4183" b="-2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1834632" y="5945291"/>
                <a:ext cx="5872676" cy="470000"/>
              </a:xfrm>
              <a:prstGeom prst="rect">
                <a:avLst/>
              </a:prstGeom>
              <a:noFill/>
            </p:spPr>
            <p:txBody>
              <a:bodyPr wrap="square" lIns="0" tIns="0" rIns="0" bIns="0" rtlCol="0">
                <a:spAutoFit/>
              </a:bodyPr>
              <a:lstStyle/>
              <a:p>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𝑎</m:t>
                        </m:r>
                      </m:e>
                    </m:acc>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i="1">
                            <a:latin typeface="Cambria Math" panose="02040503050406030204" pitchFamily="18" charset="0"/>
                          </a:rPr>
                          <m:t>𝑑</m:t>
                        </m:r>
                        <m:acc>
                          <m:accPr>
                            <m:chr m:val="⃗"/>
                            <m:ctrlPr>
                              <a:rPr lang="en-US" sz="2000" i="1">
                                <a:latin typeface="Cambria Math" panose="02040503050406030204" pitchFamily="18" charset="0"/>
                              </a:rPr>
                            </m:ctrlPr>
                          </m:accPr>
                          <m:e>
                            <m:r>
                              <a:rPr lang="en-US" sz="2000" i="1">
                                <a:latin typeface="Cambria Math" panose="02040503050406030204" pitchFamily="18" charset="0"/>
                              </a:rPr>
                              <m:t>𝑣</m:t>
                            </m:r>
                          </m:e>
                        </m:acc>
                      </m:num>
                      <m:den>
                        <m:r>
                          <a:rPr lang="en-US" sz="2000" b="0" i="1" smtClean="0">
                            <a:latin typeface="Cambria Math" panose="02040503050406030204" pitchFamily="18" charset="0"/>
                          </a:rPr>
                          <m:t>𝑑𝑡</m:t>
                        </m:r>
                      </m:den>
                    </m:f>
                    <m:r>
                      <a:rPr lang="en-US" sz="2000" b="0" i="1" smtClean="0">
                        <a:latin typeface="Cambria Math" panose="02040503050406030204" pitchFamily="18" charset="0"/>
                      </a:rPr>
                      <m:t>=</m:t>
                    </m:r>
                    <m:r>
                      <a:rPr lang="en-US" sz="2000" i="1">
                        <a:latin typeface="Cambria Math" panose="02040503050406030204" pitchFamily="18" charset="0"/>
                      </a:rPr>
                      <m:t>(</m:t>
                    </m:r>
                    <m:f>
                      <m:fPr>
                        <m:ctrlPr>
                          <a:rPr lang="en-US" sz="2000" i="1" smtClean="0">
                            <a:latin typeface="Cambria Math" panose="02040503050406030204" pitchFamily="18" charset="0"/>
                          </a:rPr>
                        </m:ctrlPr>
                      </m:fPr>
                      <m:num>
                        <m:r>
                          <a:rPr lang="en-US" sz="2000" i="1">
                            <a:latin typeface="Cambria Math" panose="02040503050406030204" pitchFamily="18" charset="0"/>
                          </a:rPr>
                          <m:t>−</m:t>
                        </m:r>
                        <m:r>
                          <a:rPr lang="en-US" sz="2000" i="1">
                            <a:latin typeface="Cambria Math" panose="02040503050406030204" pitchFamily="18" charset="0"/>
                          </a:rPr>
                          <m:t>𝑣</m:t>
                        </m:r>
                      </m:num>
                      <m:den>
                        <m:r>
                          <a:rPr lang="en-US" sz="2000" b="0" i="1" smtClean="0">
                            <a:latin typeface="Cambria Math" panose="02040503050406030204" pitchFamily="18" charset="0"/>
                          </a:rPr>
                          <m:t>𝑟</m:t>
                        </m:r>
                      </m:den>
                    </m:f>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𝑣</m:t>
                    </m:r>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𝑐𝑜𝑠</m:t>
                    </m:r>
                    <m:r>
                      <a:rPr lang="en-US" sz="2000" i="1">
                        <a:latin typeface="Cambria Math" panose="02040503050406030204" pitchFamily="18" charset="0"/>
                        <a:ea typeface="Cambria Math" panose="02040503050406030204" pitchFamily="18" charset="0"/>
                      </a:rPr>
                      <m:t>𝜃</m:t>
                    </m:r>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𝑖</m:t>
                        </m:r>
                      </m:e>
                    </m:acc>
                    <m:r>
                      <a:rPr lang="en-US" sz="2000" i="1">
                        <a:latin typeface="Cambria Math" panose="02040503050406030204" pitchFamily="18" charset="0"/>
                      </a:rPr>
                      <m:t>+(</m:t>
                    </m:r>
                    <m:f>
                      <m:fPr>
                        <m:ctrlPr>
                          <a:rPr lang="en-US" sz="2000" i="1" smtClean="0">
                            <a:latin typeface="Cambria Math" panose="02040503050406030204" pitchFamily="18" charset="0"/>
                          </a:rPr>
                        </m:ctrlPr>
                      </m:fPr>
                      <m:num>
                        <m:r>
                          <a:rPr lang="en-US" sz="2000" b="0" i="1" smtClean="0">
                            <a:latin typeface="Cambria Math" panose="02040503050406030204" pitchFamily="18" charset="0"/>
                          </a:rPr>
                          <m:t>𝑣</m:t>
                        </m:r>
                      </m:num>
                      <m:den>
                        <m:r>
                          <a:rPr lang="en-US" sz="2000" b="0" i="1" smtClean="0">
                            <a:latin typeface="Cambria Math" panose="02040503050406030204" pitchFamily="18" charset="0"/>
                          </a:rPr>
                          <m:t>𝑟</m:t>
                        </m:r>
                      </m:den>
                    </m:f>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𝑣</m:t>
                    </m:r>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𝑠𝑖𝑛</m:t>
                    </m:r>
                    <m:r>
                      <a:rPr lang="en-US" sz="2000" i="1">
                        <a:latin typeface="Cambria Math" panose="02040503050406030204" pitchFamily="18" charset="0"/>
                        <a:ea typeface="Cambria Math" panose="02040503050406030204" pitchFamily="18" charset="0"/>
                      </a:rPr>
                      <m:t>𝜃</m:t>
                    </m:r>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𝑗</m:t>
                        </m:r>
                      </m:e>
                    </m:acc>
                  </m:oMath>
                </a14:m>
                <a:r>
                  <a:rPr lang="en-US" sz="2000" dirty="0"/>
                  <a:t>		(9)</a:t>
                </a:r>
              </a:p>
            </p:txBody>
          </p:sp>
        </mc:Choice>
        <mc:Fallback xmlns="">
          <p:sp>
            <p:nvSpPr>
              <p:cNvPr id="38" name="TextBox 37"/>
              <p:cNvSpPr txBox="1">
                <a:spLocks noRot="1" noChangeAspect="1" noMove="1" noResize="1" noEditPoints="1" noAdjustHandles="1" noChangeArrowheads="1" noChangeShapeType="1" noTextEdit="1"/>
              </p:cNvSpPr>
              <p:nvPr/>
            </p:nvSpPr>
            <p:spPr>
              <a:xfrm>
                <a:off x="1834632" y="5945291"/>
                <a:ext cx="5872676" cy="470000"/>
              </a:xfrm>
              <a:prstGeom prst="rect">
                <a:avLst/>
              </a:prstGeom>
              <a:blipFill rotWithShape="0">
                <a:blip r:embed="rId13"/>
                <a:stretch>
                  <a:fillRect r="-935" b="-1948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8782825" y="579734"/>
                <a:ext cx="3028073" cy="385362"/>
              </a:xfrm>
              <a:prstGeom prst="rect">
                <a:avLst/>
              </a:prstGeom>
              <a:noFill/>
            </p:spPr>
            <p:txBody>
              <a:bodyPr wrap="none" lIns="0" tIns="0" rIns="0" bIns="0" rtlCol="0">
                <a:spAutoFit/>
              </a:bodyPr>
              <a:lstStyle/>
              <a:p>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𝑣</m:t>
                        </m:r>
                      </m:e>
                    </m:acc>
                    <m:r>
                      <a:rPr lang="en-US" b="0" i="1" smtClean="0">
                        <a:latin typeface="Cambria Math" panose="02040503050406030204" pitchFamily="18" charset="0"/>
                      </a:rPr>
                      <m:t>=(−</m:t>
                    </m:r>
                    <m:r>
                      <a:rPr lang="en-US" b="0" i="1" smtClean="0">
                        <a:latin typeface="Cambria Math" panose="02040503050406030204" pitchFamily="18" charset="0"/>
                      </a:rPr>
                      <m:t>𝑣</m:t>
                    </m:r>
                    <m:r>
                      <a:rPr lang="en-US" b="0" i="1" smtClean="0">
                        <a:latin typeface="Cambria Math" panose="02040503050406030204" pitchFamily="18" charset="0"/>
                        <a:ea typeface="Cambria Math" panose="02040503050406030204" pitchFamily="18" charset="0"/>
                      </a:rPr>
                      <m:t>∙</m:t>
                    </m:r>
                    <m:f>
                      <m:fPr>
                        <m:ctrlPr>
                          <a:rPr lang="en-US" i="1">
                            <a:latin typeface="Cambria Math" panose="02040503050406030204" pitchFamily="18" charset="0"/>
                            <a:ea typeface="Cambria Math" panose="02040503050406030204" pitchFamily="18" charset="0"/>
                          </a:rPr>
                        </m:ctrlPr>
                      </m:fPr>
                      <m:num>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𝑝</m:t>
                            </m:r>
                          </m:sub>
                        </m:sSub>
                      </m:num>
                      <m:den>
                        <m:r>
                          <a:rPr lang="en-US" i="1">
                            <a:latin typeface="Cambria Math" panose="02040503050406030204" pitchFamily="18" charset="0"/>
                            <a:ea typeface="Cambria Math" panose="02040503050406030204" pitchFamily="18" charset="0"/>
                          </a:rPr>
                          <m:t>𝑟</m:t>
                        </m:r>
                      </m:den>
                    </m:f>
                    <m:r>
                      <a:rPr lang="en-US" b="0" i="1" smtClean="0">
                        <a:latin typeface="Cambria Math" panose="02040503050406030204" pitchFamily="18" charset="0"/>
                        <a:ea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𝑖</m:t>
                        </m:r>
                      </m:e>
                    </m:acc>
                    <m:r>
                      <a:rPr lang="en-US" b="0" i="1" smtClean="0">
                        <a:latin typeface="Cambria Math" panose="02040503050406030204" pitchFamily="18" charset="0"/>
                      </a:rPr>
                      <m:t>+</m:t>
                    </m:r>
                    <m:r>
                      <a:rPr lang="en-US" i="1" smtClean="0">
                        <a:latin typeface="Cambria Math" panose="02040503050406030204" pitchFamily="18" charset="0"/>
                      </a:rPr>
                      <m:t>(</m:t>
                    </m:r>
                    <m:r>
                      <a:rPr lang="en-US" b="0" i="1" smtClean="0">
                        <a:latin typeface="Cambria Math" panose="02040503050406030204" pitchFamily="18" charset="0"/>
                      </a:rPr>
                      <m:t>𝑣</m:t>
                    </m:r>
                    <m:r>
                      <a:rPr lang="en-US" b="0" i="1" smtClean="0">
                        <a:latin typeface="Cambria Math" panose="02040503050406030204" pitchFamily="18" charset="0"/>
                        <a:ea typeface="Cambria Math" panose="02040503050406030204" pitchFamily="18" charset="0"/>
                      </a:rPr>
                      <m:t>∙</m:t>
                    </m:r>
                    <m:f>
                      <m:fPr>
                        <m:ctrlPr>
                          <a:rPr lang="en-US" i="1">
                            <a:latin typeface="Cambria Math" panose="02040503050406030204" pitchFamily="18" charset="0"/>
                            <a:ea typeface="Cambria Math" panose="02040503050406030204" pitchFamily="18" charset="0"/>
                          </a:rPr>
                        </m:ctrlPr>
                      </m:fPr>
                      <m:num>
                        <m:sSub>
                          <m:sSubPr>
                            <m:ctrlPr>
                              <a:rPr lang="en-US" i="1">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𝑝</m:t>
                            </m:r>
                          </m:sub>
                        </m:sSub>
                      </m:num>
                      <m:den>
                        <m:r>
                          <a:rPr lang="en-US" i="1">
                            <a:latin typeface="Cambria Math" panose="02040503050406030204" pitchFamily="18" charset="0"/>
                            <a:ea typeface="Cambria Math" panose="02040503050406030204" pitchFamily="18" charset="0"/>
                          </a:rPr>
                          <m:t>𝑟</m:t>
                        </m:r>
                      </m:den>
                    </m:f>
                    <m:r>
                      <a:rPr lang="en-US" b="0" i="1" smtClean="0">
                        <a:latin typeface="Cambria Math" panose="02040503050406030204" pitchFamily="18" charset="0"/>
                        <a:ea typeface="Cambria Math" panose="02040503050406030204" pitchFamily="18" charset="0"/>
                      </a:rPr>
                      <m:t>)</m:t>
                    </m:r>
                    <m:acc>
                      <m:accPr>
                        <m:chr m:val="̂"/>
                        <m:ctrlPr>
                          <a:rPr lang="en-US" i="1">
                            <a:latin typeface="Cambria Math" panose="02040503050406030204" pitchFamily="18" charset="0"/>
                          </a:rPr>
                        </m:ctrlPr>
                      </m:accPr>
                      <m:e>
                        <m:r>
                          <a:rPr lang="en-US" b="0" i="1" smtClean="0">
                            <a:latin typeface="Cambria Math" panose="02040503050406030204" pitchFamily="18" charset="0"/>
                          </a:rPr>
                          <m:t>𝑗</m:t>
                        </m:r>
                      </m:e>
                    </m:acc>
                  </m:oMath>
                </a14:m>
                <a:r>
                  <a:rPr lang="en-US" dirty="0"/>
                  <a:t>	(4)</a:t>
                </a:r>
              </a:p>
            </p:txBody>
          </p:sp>
        </mc:Choice>
        <mc:Fallback xmlns="">
          <p:sp>
            <p:nvSpPr>
              <p:cNvPr id="39" name="TextBox 38"/>
              <p:cNvSpPr txBox="1">
                <a:spLocks noRot="1" noChangeAspect="1" noMove="1" noResize="1" noEditPoints="1" noAdjustHandles="1" noChangeArrowheads="1" noChangeShapeType="1" noTextEdit="1"/>
              </p:cNvSpPr>
              <p:nvPr/>
            </p:nvSpPr>
            <p:spPr>
              <a:xfrm>
                <a:off x="8782825" y="579734"/>
                <a:ext cx="3028073" cy="385362"/>
              </a:xfrm>
              <a:prstGeom prst="rect">
                <a:avLst/>
              </a:prstGeom>
              <a:blipFill rotWithShape="0">
                <a:blip r:embed="rId14"/>
                <a:stretch>
                  <a:fillRect l="-2823" t="-19048" r="-4032" b="-23810"/>
                </a:stretch>
              </a:blipFill>
            </p:spPr>
            <p:txBody>
              <a:bodyPr/>
              <a:lstStyle/>
              <a:p>
                <a:r>
                  <a:rPr lang="en-US">
                    <a:noFill/>
                  </a:rPr>
                  <a:t> </a:t>
                </a:r>
              </a:p>
            </p:txBody>
          </p:sp>
        </mc:Fallback>
      </mc:AlternateContent>
      <p:sp>
        <p:nvSpPr>
          <p:cNvPr id="16" name="Freeform 15"/>
          <p:cNvSpPr/>
          <p:nvPr/>
        </p:nvSpPr>
        <p:spPr>
          <a:xfrm>
            <a:off x="6785811" y="1034716"/>
            <a:ext cx="3296652" cy="1807459"/>
          </a:xfrm>
          <a:custGeom>
            <a:avLst/>
            <a:gdLst>
              <a:gd name="connsiteX0" fmla="*/ 0 w 3296652"/>
              <a:gd name="connsiteY0" fmla="*/ 1720516 h 1807459"/>
              <a:gd name="connsiteX1" fmla="*/ 2117557 w 3296652"/>
              <a:gd name="connsiteY1" fmla="*/ 1612231 h 1807459"/>
              <a:gd name="connsiteX2" fmla="*/ 3296652 w 3296652"/>
              <a:gd name="connsiteY2" fmla="*/ 0 h 1807459"/>
            </a:gdLst>
            <a:ahLst/>
            <a:cxnLst>
              <a:cxn ang="0">
                <a:pos x="connsiteX0" y="connsiteY0"/>
              </a:cxn>
              <a:cxn ang="0">
                <a:pos x="connsiteX1" y="connsiteY1"/>
              </a:cxn>
              <a:cxn ang="0">
                <a:pos x="connsiteX2" y="connsiteY2"/>
              </a:cxn>
            </a:cxnLst>
            <a:rect l="l" t="t" r="r" b="b"/>
            <a:pathLst>
              <a:path w="3296652" h="1807459">
                <a:moveTo>
                  <a:pt x="0" y="1720516"/>
                </a:moveTo>
                <a:cubicBezTo>
                  <a:pt x="784057" y="1809750"/>
                  <a:pt x="1568115" y="1898984"/>
                  <a:pt x="2117557" y="1612231"/>
                </a:cubicBezTo>
                <a:cubicBezTo>
                  <a:pt x="2666999" y="1325478"/>
                  <a:pt x="2981825" y="662739"/>
                  <a:pt x="3296652" y="0"/>
                </a:cubicBezTo>
              </a:path>
            </a:pathLst>
          </a:custGeom>
          <a:noFill/>
          <a:ln w="19050">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543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1000" fill="hold"/>
                                        <p:tgtEl>
                                          <p:spTgt spid="39"/>
                                        </p:tgtEl>
                                        <p:attrNameLst>
                                          <p:attrName>ppt_x</p:attrName>
                                        </p:attrNameLst>
                                      </p:cBhvr>
                                      <p:tavLst>
                                        <p:tav tm="0">
                                          <p:val>
                                            <p:strVal val="1+#ppt_w/2"/>
                                          </p:val>
                                        </p:tav>
                                        <p:tav tm="100000">
                                          <p:val>
                                            <p:strVal val="#ppt_x"/>
                                          </p:val>
                                        </p:tav>
                                      </p:tavLst>
                                    </p:anim>
                                    <p:anim calcmode="lin" valueType="num">
                                      <p:cBhvr additive="base">
                                        <p:cTn id="12" dur="10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par>
                          <p:cTn id="18" fill="hold">
                            <p:stCondLst>
                              <p:cond delay="500"/>
                            </p:stCondLst>
                            <p:childTnLst>
                              <p:par>
                                <p:cTn id="19" presetID="42"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10" presetClass="entr" presetSubtype="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par>
                          <p:cTn id="28" fill="hold">
                            <p:stCondLst>
                              <p:cond delay="2000"/>
                            </p:stCondLst>
                            <p:childTnLst>
                              <p:par>
                                <p:cTn id="29" presetID="22" presetClass="entr" presetSubtype="8"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left)">
                                      <p:cBhvr>
                                        <p:cTn id="31" dur="10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1000"/>
                                        <p:tgtEl>
                                          <p:spTgt spid="35"/>
                                        </p:tgtEl>
                                      </p:cBhvr>
                                    </p:animEffect>
                                    <p:anim calcmode="lin" valueType="num">
                                      <p:cBhvr>
                                        <p:cTn id="37" dur="1000" fill="hold"/>
                                        <p:tgtEl>
                                          <p:spTgt spid="35"/>
                                        </p:tgtEl>
                                        <p:attrNameLst>
                                          <p:attrName>ppt_x</p:attrName>
                                        </p:attrNameLst>
                                      </p:cBhvr>
                                      <p:tavLst>
                                        <p:tav tm="0">
                                          <p:val>
                                            <p:strVal val="#ppt_x"/>
                                          </p:val>
                                        </p:tav>
                                        <p:tav tm="100000">
                                          <p:val>
                                            <p:strVal val="#ppt_x"/>
                                          </p:val>
                                        </p:tav>
                                      </p:tavLst>
                                    </p:anim>
                                    <p:anim calcmode="lin" valueType="num">
                                      <p:cBhvr>
                                        <p:cTn id="38"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500"/>
                                        <p:tgtEl>
                                          <p:spTgt spid="3">
                                            <p:txEl>
                                              <p:pRg st="4" end="4"/>
                                            </p:txEl>
                                          </p:spTgt>
                                        </p:tgtEl>
                                      </p:cBhvr>
                                    </p:animEffect>
                                  </p:childTnLst>
                                </p:cTn>
                              </p:par>
                            </p:childTnLst>
                          </p:cTn>
                        </p:par>
                        <p:par>
                          <p:cTn id="44" fill="hold">
                            <p:stCondLst>
                              <p:cond delay="500"/>
                            </p:stCondLst>
                            <p:childTnLst>
                              <p:par>
                                <p:cTn id="45" presetID="42" presetClass="entr" presetSubtype="0"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par>
                          <p:cTn id="50" fill="hold">
                            <p:stCondLst>
                              <p:cond delay="1500"/>
                            </p:stCondLst>
                            <p:childTnLst>
                              <p:par>
                                <p:cTn id="51" presetID="42" presetClass="entr" presetSubtype="0" fill="hold" grpId="0"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1000"/>
                                        <p:tgtEl>
                                          <p:spTgt spid="37"/>
                                        </p:tgtEl>
                                      </p:cBhvr>
                                    </p:animEffect>
                                    <p:anim calcmode="lin" valueType="num">
                                      <p:cBhvr>
                                        <p:cTn id="54" dur="1000" fill="hold"/>
                                        <p:tgtEl>
                                          <p:spTgt spid="37"/>
                                        </p:tgtEl>
                                        <p:attrNameLst>
                                          <p:attrName>ppt_x</p:attrName>
                                        </p:attrNameLst>
                                      </p:cBhvr>
                                      <p:tavLst>
                                        <p:tav tm="0">
                                          <p:val>
                                            <p:strVal val="#ppt_x"/>
                                          </p:val>
                                        </p:tav>
                                        <p:tav tm="100000">
                                          <p:val>
                                            <p:strVal val="#ppt_x"/>
                                          </p:val>
                                        </p:tav>
                                      </p:tavLst>
                                    </p:anim>
                                    <p:anim calcmode="lin" valueType="num">
                                      <p:cBhvr>
                                        <p:cTn id="55"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Effect transition="in" filter="fade">
                                      <p:cBhvr>
                                        <p:cTn id="60" dur="500"/>
                                        <p:tgtEl>
                                          <p:spTgt spid="3">
                                            <p:txEl>
                                              <p:pRg st="8" end="8"/>
                                            </p:txEl>
                                          </p:spTgt>
                                        </p:tgtEl>
                                      </p:cBhvr>
                                    </p:animEffect>
                                  </p:childTnLst>
                                </p:cTn>
                              </p:par>
                            </p:childTnLst>
                          </p:cTn>
                        </p:par>
                        <p:par>
                          <p:cTn id="61" fill="hold">
                            <p:stCondLst>
                              <p:cond delay="500"/>
                            </p:stCondLst>
                            <p:childTnLst>
                              <p:par>
                                <p:cTn id="62" presetID="42" presetClass="entr" presetSubtype="0" fill="hold" grpId="0" nodeType="afterEffect">
                                  <p:stCondLst>
                                    <p:cond delay="0"/>
                                  </p:stCondLst>
                                  <p:childTnLst>
                                    <p:set>
                                      <p:cBhvr>
                                        <p:cTn id="63" dur="1" fill="hold">
                                          <p:stCondLst>
                                            <p:cond delay="0"/>
                                          </p:stCondLst>
                                        </p:cTn>
                                        <p:tgtEl>
                                          <p:spTgt spid="38"/>
                                        </p:tgtEl>
                                        <p:attrNameLst>
                                          <p:attrName>style.visibility</p:attrName>
                                        </p:attrNameLst>
                                      </p:cBhvr>
                                      <p:to>
                                        <p:strVal val="visible"/>
                                      </p:to>
                                    </p:set>
                                    <p:animEffect transition="in" filter="fade">
                                      <p:cBhvr>
                                        <p:cTn id="64" dur="1000"/>
                                        <p:tgtEl>
                                          <p:spTgt spid="38"/>
                                        </p:tgtEl>
                                      </p:cBhvr>
                                    </p:animEffect>
                                    <p:anim calcmode="lin" valueType="num">
                                      <p:cBhvr>
                                        <p:cTn id="65" dur="1000" fill="hold"/>
                                        <p:tgtEl>
                                          <p:spTgt spid="38"/>
                                        </p:tgtEl>
                                        <p:attrNameLst>
                                          <p:attrName>ppt_x</p:attrName>
                                        </p:attrNameLst>
                                      </p:cBhvr>
                                      <p:tavLst>
                                        <p:tav tm="0">
                                          <p:val>
                                            <p:strVal val="#ppt_x"/>
                                          </p:val>
                                        </p:tav>
                                        <p:tav tm="100000">
                                          <p:val>
                                            <p:strVal val="#ppt_x"/>
                                          </p:val>
                                        </p:tav>
                                      </p:tavLst>
                                    </p:anim>
                                    <p:anim calcmode="lin" valueType="num">
                                      <p:cBhvr>
                                        <p:cTn id="66"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35" grpId="0"/>
      <p:bldP spid="11" grpId="0"/>
      <p:bldP spid="37" grpId="0"/>
      <p:bldP spid="38" grpId="0"/>
      <p:bldP spid="39" grpId="0"/>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838200" y="151892"/>
                <a:ext cx="10515600" cy="1104634"/>
              </a:xfrm>
            </p:spPr>
            <p:txBody>
              <a:bodyPr/>
              <a:lstStyle/>
              <a:p>
                <a:r>
                  <a:rPr lang="en-US" dirty="0"/>
                  <a:t>The Proof of why </a:t>
                </a:r>
                <a14:m>
                  <m:oMath xmlns:m="http://schemas.openxmlformats.org/officeDocument/2006/math">
                    <m:sSub>
                      <m:sSubPr>
                        <m:ctrlPr>
                          <a:rPr lang="en-US" b="0" i="1" smtClean="0">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𝑐</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𝑣</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𝑟</m:t>
                        </m:r>
                      </m:den>
                    </m:f>
                  </m:oMath>
                </a14:m>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838200" y="151892"/>
                <a:ext cx="10515600" cy="1104634"/>
              </a:xfrm>
              <a:blipFill rotWithShape="0">
                <a:blip r:embed="rId2"/>
                <a:stretch>
                  <a:fillRect l="-2377" b="-13260"/>
                </a:stretch>
              </a:blipFill>
            </p:spPr>
            <p:txBody>
              <a:bodyPr/>
              <a:lstStyle/>
              <a:p>
                <a:r>
                  <a:rPr lang="en-US">
                    <a:noFill/>
                  </a:rPr>
                  <a:t> </a:t>
                </a:r>
              </a:p>
            </p:txBody>
          </p:sp>
        </mc:Fallback>
      </mc:AlternateContent>
      <p:sp>
        <p:nvSpPr>
          <p:cNvPr id="3" name="Content Placeholder 2"/>
          <p:cNvSpPr>
            <a:spLocks noGrp="1"/>
          </p:cNvSpPr>
          <p:nvPr>
            <p:ph idx="1"/>
          </p:nvPr>
        </p:nvSpPr>
        <p:spPr>
          <a:xfrm>
            <a:off x="715108" y="1118937"/>
            <a:ext cx="7467140" cy="5499577"/>
          </a:xfrm>
        </p:spPr>
        <p:txBody>
          <a:bodyPr>
            <a:normAutofit/>
          </a:bodyPr>
          <a:lstStyle/>
          <a:p>
            <a:r>
              <a:rPr lang="en-US" sz="2400" dirty="0"/>
              <a:t>As noted earlier, the acceleration of an object moving in a circular path is towards the center.</a:t>
            </a:r>
          </a:p>
          <a:p>
            <a:r>
              <a:rPr lang="en-US" sz="2400" dirty="0"/>
              <a:t>We can use the Pythagorean Theorem to obtain the magnitude of the acceleration at point </a:t>
            </a:r>
            <a:r>
              <a:rPr lang="en-US" sz="2400" i="1" dirty="0">
                <a:solidFill>
                  <a:srgbClr val="00B050"/>
                </a:solidFill>
              </a:rPr>
              <a:t>p</a:t>
            </a:r>
            <a:r>
              <a:rPr lang="en-US" sz="2400" dirty="0"/>
              <a:t> using the component vectors:</a:t>
            </a:r>
          </a:p>
          <a:p>
            <a:pPr marL="0" indent="0">
              <a:buNone/>
            </a:pPr>
            <a:endParaRPr lang="en-US" sz="3200" dirty="0"/>
          </a:p>
          <a:p>
            <a:r>
              <a:rPr lang="en-US" sz="2400" dirty="0"/>
              <a:t>By inspection of equation (9) and some simplification</a:t>
            </a:r>
          </a:p>
          <a:p>
            <a:endParaRPr lang="en-US" sz="2400" dirty="0"/>
          </a:p>
          <a:p>
            <a:endParaRPr lang="en-US" sz="2400" dirty="0"/>
          </a:p>
          <a:p>
            <a:endParaRPr lang="en-US" sz="2400" dirty="0"/>
          </a:p>
          <a:p>
            <a:endParaRPr lang="en-US" sz="1200" dirty="0"/>
          </a:p>
          <a:p>
            <a:r>
              <a:rPr lang="en-US" sz="2400" dirty="0"/>
              <a:t>Rewritten…</a:t>
            </a:r>
          </a:p>
        </p:txBody>
      </p:sp>
      <p:sp>
        <p:nvSpPr>
          <p:cNvPr id="9" name="Oval 9"/>
          <p:cNvSpPr>
            <a:spLocks noChangeAspect="1" noChangeArrowheads="1"/>
          </p:cNvSpPr>
          <p:nvPr/>
        </p:nvSpPr>
        <p:spPr bwMode="auto">
          <a:xfrm rot="18091620">
            <a:off x="8740566" y="2630294"/>
            <a:ext cx="2045244" cy="2121150"/>
          </a:xfrm>
          <a:prstGeom prst="ellipse">
            <a:avLst/>
          </a:prstGeom>
          <a:solidFill>
            <a:srgbClr val="FFFFFF"/>
          </a:solidFill>
          <a:ln w="9525">
            <a:solidFill>
              <a:srgbClr val="000000"/>
            </a:solidFill>
            <a:round/>
            <a:headEnd/>
            <a:tailEnd/>
          </a:ln>
        </p:spPr>
        <p:txBody>
          <a:bodyPr/>
          <a:lstStyle/>
          <a:p>
            <a:endParaRPr lang="en-US"/>
          </a:p>
        </p:txBody>
      </p:sp>
      <p:grpSp>
        <p:nvGrpSpPr>
          <p:cNvPr id="47" name="Group 46"/>
          <p:cNvGrpSpPr/>
          <p:nvPr/>
        </p:nvGrpSpPr>
        <p:grpSpPr>
          <a:xfrm>
            <a:off x="9611788" y="2735787"/>
            <a:ext cx="586526" cy="765489"/>
            <a:chOff x="9611788" y="2735787"/>
            <a:chExt cx="586526" cy="765489"/>
          </a:xfrm>
        </p:grpSpPr>
        <mc:AlternateContent xmlns:mc="http://schemas.openxmlformats.org/markup-compatibility/2006" xmlns:a14="http://schemas.microsoft.com/office/drawing/2010/main">
          <mc:Choice Requires="a14">
            <p:sp>
              <p:nvSpPr>
                <p:cNvPr id="12" name="Text Box 12"/>
                <p:cNvSpPr txBox="1">
                  <a:spLocks noChangeArrowheads="1"/>
                </p:cNvSpPr>
                <p:nvPr/>
              </p:nvSpPr>
              <p:spPr bwMode="auto">
                <a:xfrm>
                  <a:off x="9611788" y="2960723"/>
                  <a:ext cx="586526" cy="5405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1600" b="0" i="1" dirty="0" smtClean="0">
                            <a:solidFill>
                              <a:srgbClr val="FF0000"/>
                            </a:solidFill>
                            <a:latin typeface="Cambria Math" panose="02040503050406030204" pitchFamily="18" charset="0"/>
                          </a:rPr>
                          <m:t>𝑎</m:t>
                        </m:r>
                      </m:oMath>
                    </m:oMathPara>
                  </a14:m>
                  <a:endParaRPr lang="en-US" altLang="en-US" sz="1600" baseline="-25000" dirty="0">
                    <a:solidFill>
                      <a:srgbClr val="FF0000"/>
                    </a:solidFill>
                  </a:endParaRPr>
                </a:p>
              </p:txBody>
            </p:sp>
          </mc:Choice>
          <mc:Fallback xmlns="">
            <p:sp>
              <p:nvSpPr>
                <p:cNvPr id="12" name="Text Box 12"/>
                <p:cNvSpPr txBox="1">
                  <a:spLocks noRot="1" noChangeAspect="1" noMove="1" noResize="1" noEditPoints="1" noAdjustHandles="1" noChangeArrowheads="1" noChangeShapeType="1" noTextEdit="1"/>
                </p:cNvSpPr>
                <p:nvPr/>
              </p:nvSpPr>
              <p:spPr bwMode="auto">
                <a:xfrm>
                  <a:off x="9611788" y="2960723"/>
                  <a:ext cx="586526" cy="540553"/>
                </a:xfrm>
                <a:prstGeom prst="rect">
                  <a:avLst/>
                </a:prstGeom>
                <a:blipFill rotWithShape="0">
                  <a:blip r:embed="rId3"/>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33" name="Line 14"/>
            <p:cNvSpPr>
              <a:spLocks noChangeShapeType="1"/>
            </p:cNvSpPr>
            <p:nvPr/>
          </p:nvSpPr>
          <p:spPr bwMode="auto">
            <a:xfrm rot="17700000" flipH="1" flipV="1">
              <a:off x="9708859" y="3067779"/>
              <a:ext cx="712410" cy="48426"/>
            </a:xfrm>
            <a:prstGeom prst="line">
              <a:avLst/>
            </a:prstGeom>
            <a:noFill/>
            <a:ln w="12700">
              <a:solidFill>
                <a:srgbClr val="FF0000"/>
              </a:solidFill>
              <a:prstDash val="solid"/>
              <a:round/>
              <a:headEnd type="none"/>
              <a:tailEnd type="arrow"/>
            </a:ln>
            <a:extLst>
              <a:ext uri="{909E8E84-426E-40DD-AFC4-6F175D3DCCD1}">
                <a14:hiddenFill xmlns:a14="http://schemas.microsoft.com/office/drawing/2010/main">
                  <a:noFill/>
                </a14:hiddenFill>
              </a:ext>
            </a:extLst>
          </p:spPr>
          <p:txBody>
            <a:bodyPr/>
            <a:lstStyle/>
            <a:p>
              <a:endParaRPr lang="en-US"/>
            </a:p>
          </p:txBody>
        </p:sp>
      </p:grpSp>
      <p:grpSp>
        <p:nvGrpSpPr>
          <p:cNvPr id="23" name="Group 22"/>
          <p:cNvGrpSpPr/>
          <p:nvPr/>
        </p:nvGrpSpPr>
        <p:grpSpPr>
          <a:xfrm>
            <a:off x="10193508" y="2504480"/>
            <a:ext cx="441025" cy="369332"/>
            <a:chOff x="10193508" y="2504480"/>
            <a:chExt cx="441025" cy="369332"/>
          </a:xfrm>
        </p:grpSpPr>
        <mc:AlternateContent xmlns:mc="http://schemas.openxmlformats.org/markup-compatibility/2006" xmlns:a14="http://schemas.microsoft.com/office/drawing/2010/main">
          <mc:Choice Requires="a14">
            <p:sp>
              <p:nvSpPr>
                <p:cNvPr id="20" name="Rectangle 19"/>
                <p:cNvSpPr/>
                <p:nvPr/>
              </p:nvSpPr>
              <p:spPr>
                <a:xfrm>
                  <a:off x="10265906" y="2504480"/>
                  <a:ext cx="36862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dirty="0">
                            <a:solidFill>
                              <a:schemeClr val="accent6">
                                <a:lumMod val="75000"/>
                              </a:schemeClr>
                            </a:solidFill>
                            <a:latin typeface="Cambria Math" panose="02040503050406030204" pitchFamily="18" charset="0"/>
                          </a:rPr>
                          <m:t>𝑝</m:t>
                        </m:r>
                      </m:oMath>
                    </m:oMathPara>
                  </a14:m>
                  <a:endParaRPr lang="en-US" dirty="0"/>
                </a:p>
              </p:txBody>
            </p:sp>
          </mc:Choice>
          <mc:Fallback xmlns="">
            <p:sp>
              <p:nvSpPr>
                <p:cNvPr id="20" name="Rectangle 19"/>
                <p:cNvSpPr>
                  <a:spLocks noRot="1" noChangeAspect="1" noMove="1" noResize="1" noEditPoints="1" noAdjustHandles="1" noChangeArrowheads="1" noChangeShapeType="1" noTextEdit="1"/>
                </p:cNvSpPr>
                <p:nvPr/>
              </p:nvSpPr>
              <p:spPr>
                <a:xfrm>
                  <a:off x="10265906" y="2504480"/>
                  <a:ext cx="368627" cy="369332"/>
                </a:xfrm>
                <a:prstGeom prst="rect">
                  <a:avLst/>
                </a:prstGeom>
                <a:blipFill rotWithShape="0">
                  <a:blip r:embed="rId4"/>
                  <a:stretch>
                    <a:fillRect b="-6667"/>
                  </a:stretch>
                </a:blipFill>
              </p:spPr>
              <p:txBody>
                <a:bodyPr/>
                <a:lstStyle/>
                <a:p>
                  <a:r>
                    <a:rPr lang="en-US">
                      <a:noFill/>
                    </a:rPr>
                    <a:t> </a:t>
                  </a:r>
                </a:p>
              </p:txBody>
            </p:sp>
          </mc:Fallback>
        </mc:AlternateContent>
        <p:sp>
          <p:nvSpPr>
            <p:cNvPr id="19" name="Oval 18"/>
            <p:cNvSpPr>
              <a:spLocks noChangeAspect="1"/>
            </p:cNvSpPr>
            <p:nvPr/>
          </p:nvSpPr>
          <p:spPr>
            <a:xfrm>
              <a:off x="10193508" y="2733015"/>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35" name="TextBox 34"/>
              <p:cNvSpPr txBox="1"/>
              <p:nvPr/>
            </p:nvSpPr>
            <p:spPr>
              <a:xfrm>
                <a:off x="2570679" y="2908486"/>
                <a:ext cx="5872676" cy="626325"/>
              </a:xfrm>
              <a:prstGeom prst="rect">
                <a:avLst/>
              </a:prstGeom>
              <a:noFill/>
            </p:spPr>
            <p:txBody>
              <a:bodyPr wrap="square" lIns="0" tIns="0" rIns="0" bIns="0" rtlCol="0">
                <a:spAutoFit/>
              </a:bodyPr>
              <a:lstStyle/>
              <a:p>
                <a14:m>
                  <m:oMath xmlns:m="http://schemas.openxmlformats.org/officeDocument/2006/math">
                    <m:r>
                      <a:rPr lang="en-US" sz="2000" b="0" i="1" smtClean="0">
                        <a:latin typeface="Cambria Math" panose="02040503050406030204" pitchFamily="18" charset="0"/>
                      </a:rPr>
                      <m:t>𝑎</m:t>
                    </m:r>
                    <m:r>
                      <a:rPr lang="en-US" sz="2000" b="0" i="1" smtClean="0">
                        <a:latin typeface="Cambria Math" panose="02040503050406030204" pitchFamily="18" charset="0"/>
                      </a:rPr>
                      <m:t>=</m:t>
                    </m:r>
                    <m:rad>
                      <m:radPr>
                        <m:degHide m:val="on"/>
                        <m:ctrlPr>
                          <a:rPr lang="en-US" sz="2000" b="0" i="1" smtClean="0">
                            <a:latin typeface="Cambria Math" panose="02040503050406030204" pitchFamily="18" charset="0"/>
                          </a:rPr>
                        </m:ctrlPr>
                      </m:radPr>
                      <m:deg/>
                      <m:e>
                        <m:sSubSup>
                          <m:sSubSupPr>
                            <m:ctrlPr>
                              <a:rPr lang="en-US" sz="2000" b="0" i="1" smtClean="0">
                                <a:latin typeface="Cambria Math" panose="02040503050406030204" pitchFamily="18" charset="0"/>
                              </a:rPr>
                            </m:ctrlPr>
                          </m:sSubSupPr>
                          <m:e>
                            <m:r>
                              <a:rPr lang="en-US" sz="2000" b="0" i="1" smtClean="0">
                                <a:latin typeface="Cambria Math" panose="02040503050406030204" pitchFamily="18" charset="0"/>
                              </a:rPr>
                              <m:t>𝑎</m:t>
                            </m:r>
                          </m:e>
                          <m:sub>
                            <m:r>
                              <a:rPr lang="en-US" sz="2000" b="0" i="1" smtClean="0">
                                <a:latin typeface="Cambria Math" panose="02040503050406030204" pitchFamily="18" charset="0"/>
                              </a:rPr>
                              <m:t>𝑥</m:t>
                            </m:r>
                          </m:sub>
                          <m:sup>
                            <m:r>
                              <a:rPr lang="en-US" sz="2000" b="0" i="1" smtClean="0">
                                <a:latin typeface="Cambria Math" panose="02040503050406030204" pitchFamily="18" charset="0"/>
                              </a:rPr>
                              <m:t>2</m:t>
                            </m:r>
                          </m:sup>
                        </m:sSubSup>
                        <m:r>
                          <a:rPr lang="en-US" sz="2000" b="0" i="1" smtClean="0">
                            <a:latin typeface="Cambria Math" panose="02040503050406030204" pitchFamily="18" charset="0"/>
                          </a:rPr>
                          <m:t>+</m:t>
                        </m:r>
                        <m:sSubSup>
                          <m:sSubSupPr>
                            <m:ctrlPr>
                              <a:rPr lang="en-US" sz="2000" b="0" i="1" smtClean="0">
                                <a:latin typeface="Cambria Math" panose="02040503050406030204" pitchFamily="18" charset="0"/>
                              </a:rPr>
                            </m:ctrlPr>
                          </m:sSubSupPr>
                          <m:e>
                            <m:r>
                              <a:rPr lang="en-US" sz="2000" b="0" i="1" smtClean="0">
                                <a:latin typeface="Cambria Math" panose="02040503050406030204" pitchFamily="18" charset="0"/>
                              </a:rPr>
                              <m:t>𝑎</m:t>
                            </m:r>
                          </m:e>
                          <m:sub>
                            <m:r>
                              <a:rPr lang="en-US" sz="2000" b="0" i="1" smtClean="0">
                                <a:latin typeface="Cambria Math" panose="02040503050406030204" pitchFamily="18" charset="0"/>
                              </a:rPr>
                              <m:t>𝑦</m:t>
                            </m:r>
                          </m:sub>
                          <m:sup>
                            <m:r>
                              <a:rPr lang="en-US" sz="2000" b="0" i="1" smtClean="0">
                                <a:latin typeface="Cambria Math" panose="02040503050406030204" pitchFamily="18" charset="0"/>
                              </a:rPr>
                              <m:t>2</m:t>
                            </m:r>
                          </m:sup>
                        </m:sSubSup>
                      </m:e>
                    </m:rad>
                  </m:oMath>
                </a14:m>
                <a:r>
                  <a:rPr lang="en-US" sz="2000" dirty="0"/>
                  <a:t>				(10)</a:t>
                </a:r>
              </a:p>
            </p:txBody>
          </p:sp>
        </mc:Choice>
        <mc:Fallback xmlns="">
          <p:sp>
            <p:nvSpPr>
              <p:cNvPr id="35" name="TextBox 34"/>
              <p:cNvSpPr txBox="1">
                <a:spLocks noRot="1" noChangeAspect="1" noMove="1" noResize="1" noEditPoints="1" noAdjustHandles="1" noChangeArrowheads="1" noChangeShapeType="1" noTextEdit="1"/>
              </p:cNvSpPr>
              <p:nvPr/>
            </p:nvSpPr>
            <p:spPr>
              <a:xfrm>
                <a:off x="2570679" y="2908486"/>
                <a:ext cx="5872676" cy="626325"/>
              </a:xfrm>
              <a:prstGeom prst="rect">
                <a:avLst/>
              </a:prstGeom>
              <a:blipFill rotWithShape="0">
                <a:blip r:embed="rId5"/>
                <a:stretch>
                  <a:fillRect b="-194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1728741" y="3978420"/>
                <a:ext cx="5872676" cy="470000"/>
              </a:xfrm>
              <a:prstGeom prst="rect">
                <a:avLst/>
              </a:prstGeom>
              <a:noFill/>
            </p:spPr>
            <p:txBody>
              <a:bodyPr wrap="square" lIns="0" tIns="0" rIns="0" bIns="0" rtlCol="0">
                <a:spAutoFit/>
              </a:bodyPr>
              <a:lstStyle/>
              <a:p>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𝑎</m:t>
                        </m:r>
                      </m:e>
                    </m:acc>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i="1">
                            <a:latin typeface="Cambria Math" panose="02040503050406030204" pitchFamily="18" charset="0"/>
                          </a:rPr>
                          <m:t>𝑑</m:t>
                        </m:r>
                        <m:acc>
                          <m:accPr>
                            <m:chr m:val="⃗"/>
                            <m:ctrlPr>
                              <a:rPr lang="en-US" sz="2000" i="1">
                                <a:latin typeface="Cambria Math" panose="02040503050406030204" pitchFamily="18" charset="0"/>
                              </a:rPr>
                            </m:ctrlPr>
                          </m:accPr>
                          <m:e>
                            <m:r>
                              <a:rPr lang="en-US" sz="2000" i="1">
                                <a:latin typeface="Cambria Math" panose="02040503050406030204" pitchFamily="18" charset="0"/>
                              </a:rPr>
                              <m:t>𝑣</m:t>
                            </m:r>
                          </m:e>
                        </m:acc>
                      </m:num>
                      <m:den>
                        <m:r>
                          <a:rPr lang="en-US" sz="2000" b="0" i="1" smtClean="0">
                            <a:latin typeface="Cambria Math" panose="02040503050406030204" pitchFamily="18" charset="0"/>
                          </a:rPr>
                          <m:t>𝑑𝑡</m:t>
                        </m:r>
                      </m:den>
                    </m:f>
                    <m:r>
                      <a:rPr lang="en-US" sz="2000" b="0" i="1" smtClean="0">
                        <a:latin typeface="Cambria Math" panose="02040503050406030204" pitchFamily="18" charset="0"/>
                      </a:rPr>
                      <m:t>=</m:t>
                    </m:r>
                    <m:r>
                      <a:rPr lang="en-US" sz="2000" i="1">
                        <a:latin typeface="Cambria Math" panose="02040503050406030204" pitchFamily="18" charset="0"/>
                      </a:rPr>
                      <m:t>(</m:t>
                    </m:r>
                    <m:f>
                      <m:fPr>
                        <m:ctrlPr>
                          <a:rPr lang="en-US" sz="2000" i="1" smtClean="0">
                            <a:latin typeface="Cambria Math" panose="02040503050406030204" pitchFamily="18" charset="0"/>
                          </a:rPr>
                        </m:ctrlPr>
                      </m:fPr>
                      <m:num>
                        <m:r>
                          <a:rPr lang="en-US" sz="2000" i="1">
                            <a:latin typeface="Cambria Math" panose="02040503050406030204" pitchFamily="18" charset="0"/>
                          </a:rPr>
                          <m:t>−</m:t>
                        </m:r>
                        <m:r>
                          <a:rPr lang="en-US" sz="2000" i="1">
                            <a:latin typeface="Cambria Math" panose="02040503050406030204" pitchFamily="18" charset="0"/>
                          </a:rPr>
                          <m:t>𝑣</m:t>
                        </m:r>
                      </m:num>
                      <m:den>
                        <m:r>
                          <a:rPr lang="en-US" sz="2000" b="0" i="1" smtClean="0">
                            <a:latin typeface="Cambria Math" panose="02040503050406030204" pitchFamily="18" charset="0"/>
                          </a:rPr>
                          <m:t>𝑟</m:t>
                        </m:r>
                      </m:den>
                    </m:f>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𝑣</m:t>
                    </m:r>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𝑐𝑜𝑠</m:t>
                    </m:r>
                    <m:r>
                      <a:rPr lang="en-US" sz="2000" i="1">
                        <a:latin typeface="Cambria Math" panose="02040503050406030204" pitchFamily="18" charset="0"/>
                        <a:ea typeface="Cambria Math" panose="02040503050406030204" pitchFamily="18" charset="0"/>
                      </a:rPr>
                      <m:t>𝜃</m:t>
                    </m:r>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𝑖</m:t>
                        </m:r>
                      </m:e>
                    </m:acc>
                    <m:r>
                      <a:rPr lang="en-US" sz="2000" i="1">
                        <a:latin typeface="Cambria Math" panose="02040503050406030204" pitchFamily="18" charset="0"/>
                      </a:rPr>
                      <m:t>+(</m:t>
                    </m:r>
                    <m:f>
                      <m:fPr>
                        <m:ctrlPr>
                          <a:rPr lang="en-US" sz="2000" i="1" smtClean="0">
                            <a:latin typeface="Cambria Math" panose="02040503050406030204" pitchFamily="18" charset="0"/>
                          </a:rPr>
                        </m:ctrlPr>
                      </m:fPr>
                      <m:num>
                        <m:r>
                          <a:rPr lang="en-US" sz="2000" b="0" i="1" smtClean="0">
                            <a:latin typeface="Cambria Math" panose="02040503050406030204" pitchFamily="18" charset="0"/>
                          </a:rPr>
                          <m:t>𝑣</m:t>
                        </m:r>
                      </m:num>
                      <m:den>
                        <m:r>
                          <a:rPr lang="en-US" sz="2000" b="0" i="1" smtClean="0">
                            <a:latin typeface="Cambria Math" panose="02040503050406030204" pitchFamily="18" charset="0"/>
                          </a:rPr>
                          <m:t>𝑟</m:t>
                        </m:r>
                      </m:den>
                    </m:f>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𝑣</m:t>
                    </m:r>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𝑠𝑖𝑛</m:t>
                    </m:r>
                    <m:r>
                      <a:rPr lang="en-US" sz="2000" i="1">
                        <a:latin typeface="Cambria Math" panose="02040503050406030204" pitchFamily="18" charset="0"/>
                        <a:ea typeface="Cambria Math" panose="02040503050406030204" pitchFamily="18" charset="0"/>
                      </a:rPr>
                      <m:t>𝜃</m:t>
                    </m:r>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𝑗</m:t>
                        </m:r>
                      </m:e>
                    </m:acc>
                  </m:oMath>
                </a14:m>
                <a:r>
                  <a:rPr lang="en-US" sz="2000" dirty="0"/>
                  <a:t>		(9)</a:t>
                </a:r>
              </a:p>
            </p:txBody>
          </p:sp>
        </mc:Choice>
        <mc:Fallback xmlns="">
          <p:sp>
            <p:nvSpPr>
              <p:cNvPr id="38" name="TextBox 37"/>
              <p:cNvSpPr txBox="1">
                <a:spLocks noRot="1" noChangeAspect="1" noMove="1" noResize="1" noEditPoints="1" noAdjustHandles="1" noChangeArrowheads="1" noChangeShapeType="1" noTextEdit="1"/>
              </p:cNvSpPr>
              <p:nvPr/>
            </p:nvSpPr>
            <p:spPr>
              <a:xfrm>
                <a:off x="1728741" y="3978420"/>
                <a:ext cx="5872676" cy="470000"/>
              </a:xfrm>
              <a:prstGeom prst="rect">
                <a:avLst/>
              </a:prstGeom>
              <a:blipFill rotWithShape="0">
                <a:blip r:embed="rId6"/>
                <a:stretch>
                  <a:fillRect r="-935" b="-18182"/>
                </a:stretch>
              </a:blipFill>
            </p:spPr>
            <p:txBody>
              <a:bodyPr/>
              <a:lstStyle/>
              <a:p>
                <a:r>
                  <a:rPr lang="en-US">
                    <a:noFill/>
                  </a:rPr>
                  <a:t> </a:t>
                </a:r>
              </a:p>
            </p:txBody>
          </p:sp>
        </mc:Fallback>
      </mc:AlternateContent>
      <p:grpSp>
        <p:nvGrpSpPr>
          <p:cNvPr id="25" name="Group 24"/>
          <p:cNvGrpSpPr/>
          <p:nvPr/>
        </p:nvGrpSpPr>
        <p:grpSpPr>
          <a:xfrm>
            <a:off x="10111374" y="2831506"/>
            <a:ext cx="568357" cy="579096"/>
            <a:chOff x="10111374" y="2831506"/>
            <a:chExt cx="568357" cy="579096"/>
          </a:xfrm>
        </p:grpSpPr>
        <p:sp>
          <p:nvSpPr>
            <p:cNvPr id="21" name="Line 14"/>
            <p:cNvSpPr>
              <a:spLocks noChangeShapeType="1"/>
            </p:cNvSpPr>
            <p:nvPr/>
          </p:nvSpPr>
          <p:spPr bwMode="auto">
            <a:xfrm rot="17700000" flipH="1">
              <a:off x="9964503" y="2978377"/>
              <a:ext cx="547494" cy="253751"/>
            </a:xfrm>
            <a:prstGeom prst="line">
              <a:avLst/>
            </a:prstGeom>
            <a:noFill/>
            <a:ln w="12700">
              <a:solidFill>
                <a:srgbClr val="FF0000"/>
              </a:solidFill>
              <a:prstDash val="sysDash"/>
              <a:round/>
              <a:headEnd type="none"/>
              <a:tailEnd type="arrow"/>
            </a:ln>
            <a:extLst>
              <a:ext uri="{909E8E84-426E-40DD-AFC4-6F175D3DCCD1}">
                <a14:hiddenFill xmlns:a14="http://schemas.microsoft.com/office/drawing/2010/main">
                  <a:noFill/>
                </a14:hiddenFill>
              </a:ext>
            </a:extLst>
          </p:spPr>
          <p:txBody>
            <a:bodyPr/>
            <a:lstStyle/>
            <a:p>
              <a:endParaRPr lang="en-US"/>
            </a:p>
          </p:txBody>
        </p:sp>
        <mc:AlternateContent xmlns:mc="http://schemas.openxmlformats.org/markup-compatibility/2006" xmlns:a14="http://schemas.microsoft.com/office/drawing/2010/main">
          <mc:Choice Requires="a14">
            <p:sp>
              <p:nvSpPr>
                <p:cNvPr id="30" name="Text Box 6"/>
                <p:cNvSpPr txBox="1">
                  <a:spLocks noChangeArrowheads="1"/>
                </p:cNvSpPr>
                <p:nvPr/>
              </p:nvSpPr>
              <p:spPr bwMode="auto">
                <a:xfrm>
                  <a:off x="10208248" y="3023908"/>
                  <a:ext cx="471483" cy="386694"/>
                </a:xfrm>
                <a:prstGeom prst="rect">
                  <a:avLst/>
                </a:prstGeom>
                <a:noFill/>
                <a:ln>
                  <a:noFill/>
                </a:ln>
              </p:spPr>
              <p:txBody>
                <a:bodyPr/>
                <a:lstStyle/>
                <a:p>
                  <a:pPr/>
                  <a14:m>
                    <m:oMathPara xmlns:m="http://schemas.openxmlformats.org/officeDocument/2006/math">
                      <m:oMathParaPr>
                        <m:jc m:val="centerGroup"/>
                      </m:oMathParaPr>
                      <m:oMath xmlns:m="http://schemas.openxmlformats.org/officeDocument/2006/math">
                        <m:sSub>
                          <m:sSubPr>
                            <m:ctrlPr>
                              <a:rPr lang="en-US" altLang="en-US" sz="1600" i="1" dirty="0" smtClean="0">
                                <a:solidFill>
                                  <a:srgbClr val="FF0000"/>
                                </a:solidFill>
                                <a:latin typeface="Cambria Math" panose="02040503050406030204" pitchFamily="18" charset="0"/>
                              </a:rPr>
                            </m:ctrlPr>
                          </m:sSubPr>
                          <m:e>
                            <m:r>
                              <a:rPr lang="en-US" altLang="en-US" sz="1600" b="0" i="1" dirty="0" smtClean="0">
                                <a:solidFill>
                                  <a:srgbClr val="FF0000"/>
                                </a:solidFill>
                                <a:latin typeface="Cambria Math" panose="02040503050406030204" pitchFamily="18" charset="0"/>
                              </a:rPr>
                              <m:t>𝑎</m:t>
                            </m:r>
                            <m:r>
                              <m:rPr>
                                <m:nor/>
                              </m:rPr>
                              <a:rPr lang="en-US" altLang="en-US" sz="1600" baseline="-25000" dirty="0">
                                <a:solidFill>
                                  <a:srgbClr val="FF0000"/>
                                </a:solidFill>
                              </a:rPr>
                              <m:t> </m:t>
                            </m:r>
                          </m:e>
                          <m:sub>
                            <m:r>
                              <a:rPr lang="en-US" altLang="en-US" sz="1600" b="0" i="1" dirty="0" smtClean="0">
                                <a:solidFill>
                                  <a:srgbClr val="FF0000"/>
                                </a:solidFill>
                                <a:latin typeface="Cambria Math" panose="02040503050406030204" pitchFamily="18" charset="0"/>
                              </a:rPr>
                              <m:t>𝑦</m:t>
                            </m:r>
                          </m:sub>
                        </m:sSub>
                      </m:oMath>
                    </m:oMathPara>
                  </a14:m>
                  <a:endParaRPr lang="en-US" altLang="en-US" sz="1600" baseline="-25000" dirty="0">
                    <a:solidFill>
                      <a:srgbClr val="FF0000"/>
                    </a:solidFill>
                  </a:endParaRPr>
                </a:p>
              </p:txBody>
            </p:sp>
          </mc:Choice>
          <mc:Fallback xmlns="">
            <p:sp>
              <p:nvSpPr>
                <p:cNvPr id="30" name="Text Box 6"/>
                <p:cNvSpPr txBox="1">
                  <a:spLocks noRot="1" noChangeAspect="1" noMove="1" noResize="1" noEditPoints="1" noAdjustHandles="1" noChangeArrowheads="1" noChangeShapeType="1" noTextEdit="1"/>
                </p:cNvSpPr>
                <p:nvPr/>
              </p:nvSpPr>
              <p:spPr bwMode="auto">
                <a:xfrm>
                  <a:off x="10208248" y="3023908"/>
                  <a:ext cx="471483" cy="386694"/>
                </a:xfrm>
                <a:prstGeom prst="rect">
                  <a:avLst/>
                </a:prstGeom>
                <a:blipFill rotWithShape="0">
                  <a:blip r:embed="rId7"/>
                  <a:stretch>
                    <a:fillRect/>
                  </a:stretch>
                </a:blipFill>
                <a:ln>
                  <a:noFill/>
                </a:ln>
                <a:extLst/>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36" name="TextBox 35"/>
              <p:cNvSpPr txBox="1"/>
              <p:nvPr/>
            </p:nvSpPr>
            <p:spPr>
              <a:xfrm>
                <a:off x="1728741" y="4564037"/>
                <a:ext cx="5999054" cy="480131"/>
              </a:xfrm>
              <a:prstGeom prst="rect">
                <a:avLst/>
              </a:prstGeom>
              <a:noFill/>
            </p:spPr>
            <p:txBody>
              <a:bodyPr wrap="square" lIns="0" tIns="0" rIns="0" bIns="0" rtlCol="0">
                <a:spAutoFit/>
              </a:bodyPr>
              <a:lstStyle/>
              <a:p>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𝑎</m:t>
                        </m:r>
                      </m:e>
                    </m:acc>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i="1">
                            <a:latin typeface="Cambria Math" panose="02040503050406030204" pitchFamily="18" charset="0"/>
                          </a:rPr>
                          <m:t>𝑑</m:t>
                        </m:r>
                        <m:acc>
                          <m:accPr>
                            <m:chr m:val="⃗"/>
                            <m:ctrlPr>
                              <a:rPr lang="en-US" sz="2000" i="1">
                                <a:latin typeface="Cambria Math" panose="02040503050406030204" pitchFamily="18" charset="0"/>
                              </a:rPr>
                            </m:ctrlPr>
                          </m:accPr>
                          <m:e>
                            <m:r>
                              <a:rPr lang="en-US" sz="2000" i="1">
                                <a:latin typeface="Cambria Math" panose="02040503050406030204" pitchFamily="18" charset="0"/>
                              </a:rPr>
                              <m:t>𝑣</m:t>
                            </m:r>
                          </m:e>
                        </m:acc>
                      </m:num>
                      <m:den>
                        <m:r>
                          <a:rPr lang="en-US" sz="2000" b="0" i="1" smtClean="0">
                            <a:latin typeface="Cambria Math" panose="02040503050406030204" pitchFamily="18" charset="0"/>
                          </a:rPr>
                          <m:t>𝑑𝑡</m:t>
                        </m:r>
                      </m:den>
                    </m:f>
                    <m:r>
                      <a:rPr lang="en-US" sz="2000" b="0" i="1" smtClean="0">
                        <a:latin typeface="Cambria Math" panose="02040503050406030204" pitchFamily="18" charset="0"/>
                      </a:rPr>
                      <m:t>=</m:t>
                    </m:r>
                    <m:r>
                      <a:rPr lang="en-US" sz="2000" i="1">
                        <a:latin typeface="Cambria Math" panose="02040503050406030204" pitchFamily="18" charset="0"/>
                      </a:rPr>
                      <m:t>(</m:t>
                    </m:r>
                    <m:f>
                      <m:fPr>
                        <m:ctrlPr>
                          <a:rPr lang="en-US" sz="2000" i="1" smtClean="0">
                            <a:latin typeface="Cambria Math" panose="02040503050406030204" pitchFamily="18" charset="0"/>
                          </a:rPr>
                        </m:ctrlPr>
                      </m:fPr>
                      <m:num>
                        <m:r>
                          <a:rPr lang="en-US" sz="2000" i="1">
                            <a:latin typeface="Cambria Math" panose="02040503050406030204" pitchFamily="18" charset="0"/>
                          </a:rPr>
                          <m:t>−</m:t>
                        </m:r>
                        <m:sSup>
                          <m:sSupPr>
                            <m:ctrlPr>
                              <a:rPr lang="en-US" sz="2000" i="1" smtClean="0">
                                <a:latin typeface="Cambria Math" panose="02040503050406030204" pitchFamily="18" charset="0"/>
                              </a:rPr>
                            </m:ctrlPr>
                          </m:sSupPr>
                          <m:e>
                            <m:r>
                              <a:rPr lang="en-US" sz="2000" i="1">
                                <a:latin typeface="Cambria Math" panose="02040503050406030204" pitchFamily="18" charset="0"/>
                              </a:rPr>
                              <m:t>𝑣</m:t>
                            </m:r>
                          </m:e>
                          <m:sup>
                            <m:r>
                              <a:rPr lang="en-US" sz="2000" b="0" i="1" smtClean="0">
                                <a:latin typeface="Cambria Math" panose="02040503050406030204" pitchFamily="18" charset="0"/>
                              </a:rPr>
                              <m:t>2</m:t>
                            </m:r>
                          </m:sup>
                        </m:sSup>
                      </m:num>
                      <m:den>
                        <m:r>
                          <a:rPr lang="en-US" sz="2000" b="0" i="1" smtClean="0">
                            <a:latin typeface="Cambria Math" panose="02040503050406030204" pitchFamily="18" charset="0"/>
                          </a:rPr>
                          <m:t>𝑟</m:t>
                        </m:r>
                      </m:den>
                    </m:f>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𝑐𝑜𝑠</m:t>
                    </m:r>
                    <m:r>
                      <a:rPr lang="en-US" sz="2000" i="1">
                        <a:latin typeface="Cambria Math" panose="02040503050406030204" pitchFamily="18" charset="0"/>
                        <a:ea typeface="Cambria Math" panose="02040503050406030204" pitchFamily="18" charset="0"/>
                      </a:rPr>
                      <m:t>𝜃</m:t>
                    </m:r>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𝑖</m:t>
                        </m:r>
                      </m:e>
                    </m:acc>
                    <m:r>
                      <a:rPr lang="en-US" sz="2000" i="1">
                        <a:latin typeface="Cambria Math" panose="02040503050406030204" pitchFamily="18" charset="0"/>
                      </a:rPr>
                      <m:t>+(</m:t>
                    </m:r>
                    <m:f>
                      <m:fPr>
                        <m:ctrlPr>
                          <a:rPr lang="en-US" sz="2000" i="1">
                            <a:latin typeface="Cambria Math" panose="02040503050406030204" pitchFamily="18" charset="0"/>
                          </a:rPr>
                        </m:ctrlPr>
                      </m:fPr>
                      <m:num>
                        <m:r>
                          <a:rPr lang="en-US" sz="2000" i="1">
                            <a:latin typeface="Cambria Math" panose="02040503050406030204" pitchFamily="18" charset="0"/>
                          </a:rPr>
                          <m:t>−</m:t>
                        </m:r>
                        <m:sSup>
                          <m:sSupPr>
                            <m:ctrlPr>
                              <a:rPr lang="en-US" sz="2000" i="1">
                                <a:latin typeface="Cambria Math" panose="02040503050406030204" pitchFamily="18" charset="0"/>
                              </a:rPr>
                            </m:ctrlPr>
                          </m:sSupPr>
                          <m:e>
                            <m:r>
                              <a:rPr lang="en-US" sz="2000" i="1">
                                <a:latin typeface="Cambria Math" panose="02040503050406030204" pitchFamily="18" charset="0"/>
                              </a:rPr>
                              <m:t>𝑣</m:t>
                            </m:r>
                          </m:e>
                          <m:sup>
                            <m:r>
                              <a:rPr lang="en-US" sz="2000" i="1">
                                <a:latin typeface="Cambria Math" panose="02040503050406030204" pitchFamily="18" charset="0"/>
                              </a:rPr>
                              <m:t>2</m:t>
                            </m:r>
                          </m:sup>
                        </m:sSup>
                      </m:num>
                      <m:den>
                        <m:r>
                          <a:rPr lang="en-US" sz="2000" i="1">
                            <a:latin typeface="Cambria Math" panose="02040503050406030204" pitchFamily="18" charset="0"/>
                          </a:rPr>
                          <m:t>𝑟</m:t>
                        </m:r>
                      </m:den>
                    </m:f>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𝑠𝑖𝑛</m:t>
                    </m:r>
                    <m:r>
                      <a:rPr lang="en-US" sz="2000" i="1">
                        <a:latin typeface="Cambria Math" panose="02040503050406030204" pitchFamily="18" charset="0"/>
                        <a:ea typeface="Cambria Math" panose="02040503050406030204" pitchFamily="18" charset="0"/>
                      </a:rPr>
                      <m:t>𝜃</m:t>
                    </m:r>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𝑗</m:t>
                        </m:r>
                      </m:e>
                    </m:acc>
                  </m:oMath>
                </a14:m>
                <a:r>
                  <a:rPr lang="en-US" sz="2000" dirty="0"/>
                  <a:t>		(9a)</a:t>
                </a:r>
              </a:p>
            </p:txBody>
          </p:sp>
        </mc:Choice>
        <mc:Fallback xmlns="">
          <p:sp>
            <p:nvSpPr>
              <p:cNvPr id="36" name="TextBox 35"/>
              <p:cNvSpPr txBox="1">
                <a:spLocks noRot="1" noChangeAspect="1" noMove="1" noResize="1" noEditPoints="1" noAdjustHandles="1" noChangeArrowheads="1" noChangeShapeType="1" noTextEdit="1"/>
              </p:cNvSpPr>
              <p:nvPr/>
            </p:nvSpPr>
            <p:spPr>
              <a:xfrm>
                <a:off x="1728741" y="4564037"/>
                <a:ext cx="5999054" cy="480131"/>
              </a:xfrm>
              <a:prstGeom prst="rect">
                <a:avLst/>
              </a:prstGeom>
              <a:blipFill rotWithShape="0">
                <a:blip r:embed="rId8"/>
                <a:stretch>
                  <a:fillRect r="-813" b="-19231"/>
                </a:stretch>
              </a:blipFill>
            </p:spPr>
            <p:txBody>
              <a:bodyPr/>
              <a:lstStyle/>
              <a:p>
                <a:r>
                  <a:rPr lang="en-US">
                    <a:noFill/>
                  </a:rPr>
                  <a:t> </a:t>
                </a:r>
              </a:p>
            </p:txBody>
          </p:sp>
        </mc:Fallback>
      </mc:AlternateContent>
      <p:sp>
        <p:nvSpPr>
          <p:cNvPr id="40" name="Text Box 10"/>
          <p:cNvSpPr txBox="1">
            <a:spLocks noChangeArrowheads="1"/>
          </p:cNvSpPr>
          <p:nvPr/>
        </p:nvSpPr>
        <p:spPr bwMode="auto">
          <a:xfrm>
            <a:off x="9933314" y="3107720"/>
            <a:ext cx="242195" cy="231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400" dirty="0">
                <a:solidFill>
                  <a:schemeClr val="tx2"/>
                </a:solidFill>
                <a:sym typeface="Symbol" panose="05050102010706020507" pitchFamily="18" charset="2"/>
              </a:rPr>
              <a:t></a:t>
            </a:r>
            <a:endParaRPr lang="en-US" altLang="en-US" sz="1400" dirty="0">
              <a:solidFill>
                <a:schemeClr val="tx2"/>
              </a:solidFill>
            </a:endParaRPr>
          </a:p>
        </p:txBody>
      </p:sp>
      <p:grpSp>
        <p:nvGrpSpPr>
          <p:cNvPr id="24" name="Group 23"/>
          <p:cNvGrpSpPr/>
          <p:nvPr/>
        </p:nvGrpSpPr>
        <p:grpSpPr>
          <a:xfrm>
            <a:off x="9836194" y="2413066"/>
            <a:ext cx="385578" cy="1054367"/>
            <a:chOff x="9836194" y="2413066"/>
            <a:chExt cx="385578" cy="1054367"/>
          </a:xfrm>
        </p:grpSpPr>
        <mc:AlternateContent xmlns:mc="http://schemas.openxmlformats.org/markup-compatibility/2006" xmlns:a14="http://schemas.microsoft.com/office/drawing/2010/main">
          <mc:Choice Requires="a14">
            <p:sp>
              <p:nvSpPr>
                <p:cNvPr id="32" name="Text Box 6"/>
                <p:cNvSpPr txBox="1">
                  <a:spLocks noChangeArrowheads="1"/>
                </p:cNvSpPr>
                <p:nvPr/>
              </p:nvSpPr>
              <p:spPr bwMode="auto">
                <a:xfrm>
                  <a:off x="9836194" y="2413066"/>
                  <a:ext cx="347702" cy="326728"/>
                </a:xfrm>
                <a:prstGeom prst="rect">
                  <a:avLst/>
                </a:prstGeom>
                <a:noFill/>
                <a:ln>
                  <a:noFill/>
                </a:ln>
                <a:extLst>
                  <a:ext uri="{91240B29-F687-4F45-9708-019B960494DF}">
                    <a14:hiddenLine w="9525">
                      <a:solidFill>
                        <a:srgbClr val="000000"/>
                      </a:solidFill>
                      <a:miter lim="800000"/>
                      <a:headEnd/>
                      <a:tailEnd/>
                    </a14:hiddenLine>
                  </a:ext>
                </a:extLst>
              </p:spPr>
              <p:txBody>
                <a:bodyPr/>
                <a:lstStyle/>
                <a:p>
                  <a:pPr/>
                  <a14:m>
                    <m:oMathPara xmlns:m="http://schemas.openxmlformats.org/officeDocument/2006/math">
                      <m:oMathParaPr>
                        <m:jc m:val="centerGroup"/>
                      </m:oMathParaPr>
                      <m:oMath xmlns:m="http://schemas.openxmlformats.org/officeDocument/2006/math">
                        <m:sSub>
                          <m:sSubPr>
                            <m:ctrlPr>
                              <a:rPr lang="en-US" altLang="en-US" sz="1600" i="1" dirty="0" smtClean="0">
                                <a:solidFill>
                                  <a:srgbClr val="FF0000"/>
                                </a:solidFill>
                                <a:latin typeface="Cambria Math" panose="02040503050406030204" pitchFamily="18" charset="0"/>
                              </a:rPr>
                            </m:ctrlPr>
                          </m:sSubPr>
                          <m:e>
                            <m:r>
                              <a:rPr lang="en-US" altLang="en-US" sz="1600" b="0" i="1" dirty="0" smtClean="0">
                                <a:solidFill>
                                  <a:srgbClr val="FF0000"/>
                                </a:solidFill>
                                <a:latin typeface="Cambria Math" panose="02040503050406030204" pitchFamily="18" charset="0"/>
                              </a:rPr>
                              <m:t>𝑎</m:t>
                            </m:r>
                            <m:r>
                              <m:rPr>
                                <m:nor/>
                              </m:rPr>
                              <a:rPr lang="en-US" altLang="en-US" sz="1600" baseline="-25000" dirty="0">
                                <a:solidFill>
                                  <a:srgbClr val="FF0000"/>
                                </a:solidFill>
                              </a:rPr>
                              <m:t> </m:t>
                            </m:r>
                          </m:e>
                          <m:sub>
                            <m:r>
                              <a:rPr lang="en-US" altLang="en-US" sz="1600" b="0" i="1" dirty="0" smtClean="0">
                                <a:solidFill>
                                  <a:srgbClr val="FF0000"/>
                                </a:solidFill>
                                <a:latin typeface="Cambria Math" panose="02040503050406030204" pitchFamily="18" charset="0"/>
                              </a:rPr>
                              <m:t>𝑥</m:t>
                            </m:r>
                          </m:sub>
                        </m:sSub>
                      </m:oMath>
                    </m:oMathPara>
                  </a14:m>
                  <a:endParaRPr lang="en-US" altLang="en-US" sz="1600" baseline="-25000" dirty="0">
                    <a:solidFill>
                      <a:srgbClr val="FF0000"/>
                    </a:solidFill>
                  </a:endParaRPr>
                </a:p>
              </p:txBody>
            </p:sp>
          </mc:Choice>
          <mc:Fallback xmlns="">
            <p:sp>
              <p:nvSpPr>
                <p:cNvPr id="32" name="Text Box 6"/>
                <p:cNvSpPr txBox="1">
                  <a:spLocks noRot="1" noChangeAspect="1" noMove="1" noResize="1" noEditPoints="1" noAdjustHandles="1" noChangeArrowheads="1" noChangeShapeType="1" noTextEdit="1"/>
                </p:cNvSpPr>
                <p:nvPr/>
              </p:nvSpPr>
              <p:spPr bwMode="auto">
                <a:xfrm>
                  <a:off x="9836194" y="2413066"/>
                  <a:ext cx="347702" cy="326728"/>
                </a:xfrm>
                <a:prstGeom prst="rect">
                  <a:avLst/>
                </a:prstGeom>
                <a:blipFill rotWithShape="0">
                  <a:blip r:embed="rId9"/>
                  <a:stretch>
                    <a:fillRect r="-1754"/>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34" name="Line 14"/>
            <p:cNvSpPr>
              <a:spLocks noChangeShapeType="1"/>
            </p:cNvSpPr>
            <p:nvPr/>
          </p:nvSpPr>
          <p:spPr bwMode="auto">
            <a:xfrm rot="1500000" flipH="1">
              <a:off x="9908241" y="2713399"/>
              <a:ext cx="312503" cy="143400"/>
            </a:xfrm>
            <a:prstGeom prst="line">
              <a:avLst/>
            </a:prstGeom>
            <a:noFill/>
            <a:ln w="12700">
              <a:solidFill>
                <a:srgbClr val="FF0000"/>
              </a:solidFill>
              <a:prstDash val="sysDash"/>
              <a:round/>
              <a:headEnd type="none"/>
              <a:tailEnd type="arrow"/>
            </a:ln>
            <a:extLst>
              <a:ext uri="{909E8E84-426E-40DD-AFC4-6F175D3DCCD1}">
                <a14:hiddenFill xmlns:a14="http://schemas.microsoft.com/office/drawing/2010/main">
                  <a:noFill/>
                </a14:hiddenFill>
              </a:ext>
            </a:extLst>
          </p:spPr>
          <p:txBody>
            <a:bodyPr/>
            <a:lstStyle/>
            <a:p>
              <a:endParaRPr lang="en-US"/>
            </a:p>
          </p:txBody>
        </p:sp>
        <p:sp>
          <p:nvSpPr>
            <p:cNvPr id="41" name="Line 14"/>
            <p:cNvSpPr>
              <a:spLocks noChangeShapeType="1"/>
            </p:cNvSpPr>
            <p:nvPr/>
          </p:nvSpPr>
          <p:spPr bwMode="auto">
            <a:xfrm rot="1500000" flipH="1">
              <a:off x="9909269" y="3324033"/>
              <a:ext cx="312503" cy="143400"/>
            </a:xfrm>
            <a:prstGeom prst="line">
              <a:avLst/>
            </a:prstGeom>
            <a:noFill/>
            <a:ln w="12700">
              <a:solidFill>
                <a:srgbClr val="FF0000"/>
              </a:solidFill>
              <a:prstDash val="sysDash"/>
              <a:round/>
              <a:headEnd type="none"/>
              <a:tailEnd type="arrow"/>
            </a:ln>
            <a:extLst>
              <a:ext uri="{909E8E84-426E-40DD-AFC4-6F175D3DCCD1}">
                <a14:hiddenFill xmlns:a14="http://schemas.microsoft.com/office/drawing/2010/main">
                  <a:noFill/>
                </a14:hiddenFill>
              </a:ext>
            </a:extLst>
          </p:spPr>
          <p:txBody>
            <a:bodyPr/>
            <a:lstStyle/>
            <a:p>
              <a:endParaRPr lang="en-US"/>
            </a:p>
          </p:txBody>
        </p:sp>
      </p:grpSp>
      <p:sp>
        <p:nvSpPr>
          <p:cNvPr id="8" name="Left Brace 7"/>
          <p:cNvSpPr/>
          <p:nvPr/>
        </p:nvSpPr>
        <p:spPr>
          <a:xfrm rot="16200000">
            <a:off x="3274642" y="4632336"/>
            <a:ext cx="322804" cy="115209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Left Brace 42"/>
          <p:cNvSpPr/>
          <p:nvPr/>
        </p:nvSpPr>
        <p:spPr>
          <a:xfrm rot="16200000">
            <a:off x="4891499" y="4624474"/>
            <a:ext cx="322804" cy="115209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44" name="Text Box 6"/>
              <p:cNvSpPr txBox="1">
                <a:spLocks noChangeArrowheads="1"/>
              </p:cNvSpPr>
              <p:nvPr/>
            </p:nvSpPr>
            <p:spPr bwMode="auto">
              <a:xfrm>
                <a:off x="3262193" y="5369788"/>
                <a:ext cx="347702" cy="32672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14:m>
                  <m:oMathPara xmlns:m="http://schemas.openxmlformats.org/officeDocument/2006/math">
                    <m:oMathParaPr>
                      <m:jc m:val="centerGroup"/>
                    </m:oMathParaPr>
                    <m:oMath xmlns:m="http://schemas.openxmlformats.org/officeDocument/2006/math">
                      <m:sSub>
                        <m:sSubPr>
                          <m:ctrlPr>
                            <a:rPr lang="en-US" altLang="en-US" sz="1600" i="1" dirty="0" smtClean="0">
                              <a:solidFill>
                                <a:srgbClr val="FF0000"/>
                              </a:solidFill>
                              <a:latin typeface="Cambria Math" panose="02040503050406030204" pitchFamily="18" charset="0"/>
                            </a:rPr>
                          </m:ctrlPr>
                        </m:sSubPr>
                        <m:e>
                          <m:r>
                            <a:rPr lang="en-US" altLang="en-US" sz="1600" b="0" i="1" dirty="0" smtClean="0">
                              <a:solidFill>
                                <a:srgbClr val="FF0000"/>
                              </a:solidFill>
                              <a:latin typeface="Cambria Math" panose="02040503050406030204" pitchFamily="18" charset="0"/>
                            </a:rPr>
                            <m:t>𝑎</m:t>
                          </m:r>
                          <m:r>
                            <m:rPr>
                              <m:nor/>
                            </m:rPr>
                            <a:rPr lang="en-US" altLang="en-US" sz="1600" baseline="-25000" dirty="0">
                              <a:solidFill>
                                <a:srgbClr val="FF0000"/>
                              </a:solidFill>
                            </a:rPr>
                            <m:t> </m:t>
                          </m:r>
                        </m:e>
                        <m:sub>
                          <m:r>
                            <a:rPr lang="en-US" altLang="en-US" sz="1600" b="0" i="1" dirty="0" smtClean="0">
                              <a:solidFill>
                                <a:srgbClr val="FF0000"/>
                              </a:solidFill>
                              <a:latin typeface="Cambria Math" panose="02040503050406030204" pitchFamily="18" charset="0"/>
                            </a:rPr>
                            <m:t>𝑥</m:t>
                          </m:r>
                        </m:sub>
                      </m:sSub>
                    </m:oMath>
                  </m:oMathPara>
                </a14:m>
                <a:endParaRPr lang="en-US" altLang="en-US" sz="1600" baseline="-25000" dirty="0">
                  <a:solidFill>
                    <a:srgbClr val="FF0000"/>
                  </a:solidFill>
                </a:endParaRPr>
              </a:p>
            </p:txBody>
          </p:sp>
        </mc:Choice>
        <mc:Fallback xmlns="">
          <p:sp>
            <p:nvSpPr>
              <p:cNvPr id="44" name="Text Box 6"/>
              <p:cNvSpPr txBox="1">
                <a:spLocks noRot="1" noChangeAspect="1" noMove="1" noResize="1" noEditPoints="1" noAdjustHandles="1" noChangeArrowheads="1" noChangeShapeType="1" noTextEdit="1"/>
              </p:cNvSpPr>
              <p:nvPr/>
            </p:nvSpPr>
            <p:spPr bwMode="auto">
              <a:xfrm>
                <a:off x="3262193" y="5369788"/>
                <a:ext cx="347702" cy="326728"/>
              </a:xfrm>
              <a:prstGeom prst="rect">
                <a:avLst/>
              </a:prstGeom>
              <a:blipFill rotWithShape="0">
                <a:blip r:embed="rId10"/>
                <a:stretch>
                  <a:fillRect r="-3509"/>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 Box 6"/>
              <p:cNvSpPr txBox="1">
                <a:spLocks noChangeArrowheads="1"/>
              </p:cNvSpPr>
              <p:nvPr/>
            </p:nvSpPr>
            <p:spPr bwMode="auto">
              <a:xfrm>
                <a:off x="4796379" y="5309822"/>
                <a:ext cx="471483" cy="386694"/>
              </a:xfrm>
              <a:prstGeom prst="rect">
                <a:avLst/>
              </a:prstGeom>
              <a:noFill/>
              <a:ln>
                <a:noFill/>
              </a:ln>
            </p:spPr>
            <p:txBody>
              <a:bodyPr/>
              <a:lstStyle/>
              <a:p>
                <a:pPr/>
                <a14:m>
                  <m:oMathPara xmlns:m="http://schemas.openxmlformats.org/officeDocument/2006/math">
                    <m:oMathParaPr>
                      <m:jc m:val="centerGroup"/>
                    </m:oMathParaPr>
                    <m:oMath xmlns:m="http://schemas.openxmlformats.org/officeDocument/2006/math">
                      <m:sSub>
                        <m:sSubPr>
                          <m:ctrlPr>
                            <a:rPr lang="en-US" altLang="en-US" sz="1600" i="1" dirty="0" smtClean="0">
                              <a:solidFill>
                                <a:srgbClr val="FF0000"/>
                              </a:solidFill>
                              <a:latin typeface="Cambria Math" panose="02040503050406030204" pitchFamily="18" charset="0"/>
                            </a:rPr>
                          </m:ctrlPr>
                        </m:sSubPr>
                        <m:e>
                          <m:r>
                            <a:rPr lang="en-US" altLang="en-US" sz="1600" b="0" i="1" dirty="0" smtClean="0">
                              <a:solidFill>
                                <a:srgbClr val="FF0000"/>
                              </a:solidFill>
                              <a:latin typeface="Cambria Math" panose="02040503050406030204" pitchFamily="18" charset="0"/>
                            </a:rPr>
                            <m:t>𝑎</m:t>
                          </m:r>
                          <m:r>
                            <m:rPr>
                              <m:nor/>
                            </m:rPr>
                            <a:rPr lang="en-US" altLang="en-US" sz="1600" baseline="-25000" dirty="0">
                              <a:solidFill>
                                <a:srgbClr val="FF0000"/>
                              </a:solidFill>
                            </a:rPr>
                            <m:t> </m:t>
                          </m:r>
                        </m:e>
                        <m:sub>
                          <m:r>
                            <a:rPr lang="en-US" altLang="en-US" sz="1600" b="0" i="1" dirty="0" smtClean="0">
                              <a:solidFill>
                                <a:srgbClr val="FF0000"/>
                              </a:solidFill>
                              <a:latin typeface="Cambria Math" panose="02040503050406030204" pitchFamily="18" charset="0"/>
                            </a:rPr>
                            <m:t>𝑦</m:t>
                          </m:r>
                        </m:sub>
                      </m:sSub>
                    </m:oMath>
                  </m:oMathPara>
                </a14:m>
                <a:endParaRPr lang="en-US" altLang="en-US" sz="1600" baseline="-25000" dirty="0">
                  <a:solidFill>
                    <a:srgbClr val="FF0000"/>
                  </a:solidFill>
                </a:endParaRPr>
              </a:p>
            </p:txBody>
          </p:sp>
        </mc:Choice>
        <mc:Fallback xmlns="">
          <p:sp>
            <p:nvSpPr>
              <p:cNvPr id="45" name="Text Box 6"/>
              <p:cNvSpPr txBox="1">
                <a:spLocks noRot="1" noChangeAspect="1" noMove="1" noResize="1" noEditPoints="1" noAdjustHandles="1" noChangeArrowheads="1" noChangeShapeType="1" noTextEdit="1"/>
              </p:cNvSpPr>
              <p:nvPr/>
            </p:nvSpPr>
            <p:spPr bwMode="auto">
              <a:xfrm>
                <a:off x="4796379" y="5309822"/>
                <a:ext cx="471483" cy="386694"/>
              </a:xfrm>
              <a:prstGeom prst="rect">
                <a:avLst/>
              </a:prstGeom>
              <a:blipFill rotWithShape="0">
                <a:blip r:embed="rId11"/>
                <a:stretch>
                  <a:fillRect/>
                </a:stretch>
              </a:blipFill>
              <a:ln>
                <a:noFill/>
              </a:ln>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1711722" y="6086579"/>
                <a:ext cx="5872676" cy="61754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𝑎</m:t>
                          </m:r>
                        </m:e>
                        <m:sub>
                          <m:r>
                            <a:rPr lang="en-US" sz="2000" b="0" i="1" smtClean="0">
                              <a:latin typeface="Cambria Math" panose="02040503050406030204" pitchFamily="18" charset="0"/>
                            </a:rPr>
                            <m:t>𝑥</m:t>
                          </m:r>
                        </m:sub>
                      </m:sSub>
                      <m:r>
                        <a:rPr lang="en-US" sz="2000" b="0" i="1" smtClean="0">
                          <a:latin typeface="Cambria Math" panose="02040503050406030204" pitchFamily="18" charset="0"/>
                        </a:rPr>
                        <m:t>=</m:t>
                      </m:r>
                      <m:r>
                        <a:rPr lang="en-US" sz="2000" i="1">
                          <a:latin typeface="Cambria Math" panose="02040503050406030204" pitchFamily="18" charset="0"/>
                        </a:rPr>
                        <m:t>(</m:t>
                      </m:r>
                      <m:f>
                        <m:fPr>
                          <m:ctrlPr>
                            <a:rPr lang="en-US" sz="2000" i="1">
                              <a:latin typeface="Cambria Math" panose="02040503050406030204" pitchFamily="18" charset="0"/>
                            </a:rPr>
                          </m:ctrlPr>
                        </m:fPr>
                        <m:num>
                          <m:r>
                            <a:rPr lang="en-US" sz="2000" i="1">
                              <a:latin typeface="Cambria Math" panose="02040503050406030204" pitchFamily="18" charset="0"/>
                            </a:rPr>
                            <m:t>−</m:t>
                          </m:r>
                          <m:sSup>
                            <m:sSupPr>
                              <m:ctrlPr>
                                <a:rPr lang="en-US" sz="2000" i="1">
                                  <a:latin typeface="Cambria Math" panose="02040503050406030204" pitchFamily="18" charset="0"/>
                                </a:rPr>
                              </m:ctrlPr>
                            </m:sSupPr>
                            <m:e>
                              <m:r>
                                <a:rPr lang="en-US" sz="2000" i="1">
                                  <a:latin typeface="Cambria Math" panose="02040503050406030204" pitchFamily="18" charset="0"/>
                                </a:rPr>
                                <m:t>𝑣</m:t>
                              </m:r>
                            </m:e>
                            <m:sup>
                              <m:r>
                                <a:rPr lang="en-US" sz="2000" i="1">
                                  <a:latin typeface="Cambria Math" panose="02040503050406030204" pitchFamily="18" charset="0"/>
                                </a:rPr>
                                <m:t>2</m:t>
                              </m:r>
                            </m:sup>
                          </m:sSup>
                        </m:num>
                        <m:den>
                          <m:r>
                            <a:rPr lang="en-US" sz="2000" i="1">
                              <a:latin typeface="Cambria Math" panose="02040503050406030204" pitchFamily="18" charset="0"/>
                            </a:rPr>
                            <m:t>𝑟</m:t>
                          </m:r>
                        </m:den>
                      </m:f>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𝑐𝑜𝑠</m:t>
                      </m:r>
                      <m:r>
                        <a:rPr lang="en-US" sz="2000" i="1">
                          <a:latin typeface="Cambria Math" panose="02040503050406030204" pitchFamily="18" charset="0"/>
                          <a:ea typeface="Cambria Math" panose="02040503050406030204" pitchFamily="18" charset="0"/>
                        </a:rPr>
                        <m:t>𝜃</m:t>
                      </m:r>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𝑖</m:t>
                          </m:r>
                        </m:e>
                      </m:acc>
                      <m:r>
                        <a:rPr lang="en-US" sz="2000" b="0" i="1" smtClean="0">
                          <a:latin typeface="Cambria Math" panose="02040503050406030204" pitchFamily="18" charset="0"/>
                        </a:rPr>
                        <m:t>      </m:t>
                      </m:r>
                      <m:r>
                        <a:rPr lang="en-US" sz="2000" b="0" i="1" smtClean="0">
                          <a:latin typeface="Cambria Math" panose="02040503050406030204" pitchFamily="18" charset="0"/>
                        </a:rPr>
                        <m:t>𝑎𝑛𝑑</m:t>
                      </m:r>
                      <m:sSub>
                        <m:sSubPr>
                          <m:ctrlPr>
                            <a:rPr lang="en-US" sz="2000" i="1">
                              <a:latin typeface="Cambria Math" panose="02040503050406030204" pitchFamily="18" charset="0"/>
                            </a:rPr>
                          </m:ctrlPr>
                        </m:sSubPr>
                        <m:e>
                          <m:r>
                            <a:rPr lang="en-US" sz="2000" b="0" i="1" smtClean="0">
                              <a:latin typeface="Cambria Math" panose="02040503050406030204" pitchFamily="18" charset="0"/>
                            </a:rPr>
                            <m:t>        </m:t>
                          </m:r>
                          <m:r>
                            <a:rPr lang="en-US" sz="2000" i="1">
                              <a:latin typeface="Cambria Math" panose="02040503050406030204" pitchFamily="18" charset="0"/>
                            </a:rPr>
                            <m:t>𝑎</m:t>
                          </m:r>
                        </m:e>
                        <m:sub>
                          <m:r>
                            <a:rPr lang="en-US" sz="2000" b="0" i="1" smtClean="0">
                              <a:latin typeface="Cambria Math" panose="02040503050406030204" pitchFamily="18" charset="0"/>
                            </a:rPr>
                            <m:t>𝑦</m:t>
                          </m:r>
                        </m:sub>
                      </m:sSub>
                      <m:r>
                        <a:rPr lang="en-US" sz="2000" i="1">
                          <a:latin typeface="Cambria Math" panose="02040503050406030204" pitchFamily="18" charset="0"/>
                        </a:rPr>
                        <m:t>=(</m:t>
                      </m:r>
                      <m:f>
                        <m:fPr>
                          <m:ctrlPr>
                            <a:rPr lang="en-US" sz="2000" i="1">
                              <a:latin typeface="Cambria Math" panose="02040503050406030204" pitchFamily="18" charset="0"/>
                            </a:rPr>
                          </m:ctrlPr>
                        </m:fPr>
                        <m:num>
                          <m:r>
                            <a:rPr lang="en-US" sz="2000" i="1">
                              <a:latin typeface="Cambria Math" panose="02040503050406030204" pitchFamily="18" charset="0"/>
                            </a:rPr>
                            <m:t>−</m:t>
                          </m:r>
                          <m:sSup>
                            <m:sSupPr>
                              <m:ctrlPr>
                                <a:rPr lang="en-US" sz="2000" i="1">
                                  <a:latin typeface="Cambria Math" panose="02040503050406030204" pitchFamily="18" charset="0"/>
                                </a:rPr>
                              </m:ctrlPr>
                            </m:sSupPr>
                            <m:e>
                              <m:r>
                                <a:rPr lang="en-US" sz="2000" i="1">
                                  <a:latin typeface="Cambria Math" panose="02040503050406030204" pitchFamily="18" charset="0"/>
                                </a:rPr>
                                <m:t>𝑣</m:t>
                              </m:r>
                            </m:e>
                            <m:sup>
                              <m:r>
                                <a:rPr lang="en-US" sz="2000" i="1">
                                  <a:latin typeface="Cambria Math" panose="02040503050406030204" pitchFamily="18" charset="0"/>
                                </a:rPr>
                                <m:t>2</m:t>
                              </m:r>
                            </m:sup>
                          </m:sSup>
                        </m:num>
                        <m:den>
                          <m:r>
                            <a:rPr lang="en-US" sz="2000" i="1">
                              <a:latin typeface="Cambria Math" panose="02040503050406030204" pitchFamily="18" charset="0"/>
                            </a:rPr>
                            <m:t>𝑟</m:t>
                          </m:r>
                        </m:den>
                      </m:f>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𝑠𝑖𝑛</m:t>
                      </m:r>
                      <m:r>
                        <a:rPr lang="en-US" sz="2000" i="1">
                          <a:latin typeface="Cambria Math" panose="02040503050406030204" pitchFamily="18" charset="0"/>
                          <a:ea typeface="Cambria Math" panose="02040503050406030204" pitchFamily="18" charset="0"/>
                        </a:rPr>
                        <m:t>𝜃</m:t>
                      </m:r>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𝑗</m:t>
                          </m:r>
                        </m:e>
                      </m:acc>
                    </m:oMath>
                  </m:oMathPara>
                </a14:m>
                <a:endParaRPr lang="en-US" sz="2000" dirty="0"/>
              </a:p>
            </p:txBody>
          </p:sp>
        </mc:Choice>
        <mc:Fallback xmlns="">
          <p:sp>
            <p:nvSpPr>
              <p:cNvPr id="46" name="TextBox 45"/>
              <p:cNvSpPr txBox="1">
                <a:spLocks noRot="1" noChangeAspect="1" noMove="1" noResize="1" noEditPoints="1" noAdjustHandles="1" noChangeArrowheads="1" noChangeShapeType="1" noTextEdit="1"/>
              </p:cNvSpPr>
              <p:nvPr/>
            </p:nvSpPr>
            <p:spPr>
              <a:xfrm>
                <a:off x="1711722" y="6086579"/>
                <a:ext cx="5872676" cy="617541"/>
              </a:xfrm>
              <a:prstGeom prst="rect">
                <a:avLst/>
              </a:prstGeom>
              <a:blipFill rotWithShape="0">
                <a:blip r:embed="rId12"/>
                <a:stretch>
                  <a:fillRect/>
                </a:stretch>
              </a:blipFill>
            </p:spPr>
            <p:txBody>
              <a:bodyPr/>
              <a:lstStyle/>
              <a:p>
                <a:r>
                  <a:rPr lang="en-US">
                    <a:noFill/>
                  </a:rPr>
                  <a:t> </a:t>
                </a:r>
              </a:p>
            </p:txBody>
          </p:sp>
        </mc:Fallback>
      </mc:AlternateContent>
      <p:grpSp>
        <p:nvGrpSpPr>
          <p:cNvPr id="22" name="Group 21"/>
          <p:cNvGrpSpPr/>
          <p:nvPr/>
        </p:nvGrpSpPr>
        <p:grpSpPr>
          <a:xfrm>
            <a:off x="7988164" y="1827335"/>
            <a:ext cx="3799783" cy="3744943"/>
            <a:chOff x="7988164" y="1827335"/>
            <a:chExt cx="3799783" cy="3744943"/>
          </a:xfrm>
        </p:grpSpPr>
        <p:cxnSp>
          <p:nvCxnSpPr>
            <p:cNvPr id="17" name="Straight Connector 16"/>
            <p:cNvCxnSpPr/>
            <p:nvPr/>
          </p:nvCxnSpPr>
          <p:spPr>
            <a:xfrm>
              <a:off x="7988164" y="3706023"/>
              <a:ext cx="3657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a:off x="7897538" y="3743478"/>
              <a:ext cx="3657600" cy="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Rectangle 14"/>
                <p:cNvSpPr/>
                <p:nvPr/>
              </p:nvSpPr>
              <p:spPr>
                <a:xfrm>
                  <a:off x="11419962" y="3395733"/>
                  <a:ext cx="3679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𝑥</m:t>
                        </m:r>
                      </m:oMath>
                    </m:oMathPara>
                  </a14:m>
                  <a:endParaRPr lang="en-US" dirty="0"/>
                </a:p>
              </p:txBody>
            </p:sp>
          </mc:Choice>
          <mc:Fallback xmlns="">
            <p:sp>
              <p:nvSpPr>
                <p:cNvPr id="15" name="Rectangle 14"/>
                <p:cNvSpPr>
                  <a:spLocks noRot="1" noChangeAspect="1" noMove="1" noResize="1" noEditPoints="1" noAdjustHandles="1" noChangeArrowheads="1" noChangeShapeType="1" noTextEdit="1"/>
                </p:cNvSpPr>
                <p:nvPr/>
              </p:nvSpPr>
              <p:spPr>
                <a:xfrm>
                  <a:off x="11419962" y="3395733"/>
                  <a:ext cx="367985" cy="369332"/>
                </a:xfrm>
                <a:prstGeom prst="rect">
                  <a:avLst/>
                </a:prstGeom>
                <a:blipFill rotWithShape="0">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9683027" y="1827335"/>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𝑦</m:t>
                        </m:r>
                      </m:oMath>
                    </m:oMathPara>
                  </a14:m>
                  <a:endParaRPr lang="en-US" dirty="0"/>
                </a:p>
              </p:txBody>
            </p:sp>
          </mc:Choice>
          <mc:Fallback xmlns="">
            <p:sp>
              <p:nvSpPr>
                <p:cNvPr id="16" name="Rectangle 15"/>
                <p:cNvSpPr>
                  <a:spLocks noRot="1" noChangeAspect="1" noMove="1" noResize="1" noEditPoints="1" noAdjustHandles="1" noChangeArrowheads="1" noChangeShapeType="1" noTextEdit="1"/>
                </p:cNvSpPr>
                <p:nvPr/>
              </p:nvSpPr>
              <p:spPr>
                <a:xfrm>
                  <a:off x="9683027" y="1827335"/>
                  <a:ext cx="371384" cy="369332"/>
                </a:xfrm>
                <a:prstGeom prst="rect">
                  <a:avLst/>
                </a:prstGeom>
                <a:blipFill rotWithShape="0">
                  <a:blip r:embed="rId14"/>
                  <a:stretch>
                    <a:fillRect b="-6667"/>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48" name="TextBox 47"/>
              <p:cNvSpPr txBox="1"/>
              <p:nvPr/>
            </p:nvSpPr>
            <p:spPr>
              <a:xfrm>
                <a:off x="8182248" y="238634"/>
                <a:ext cx="4018043" cy="376257"/>
              </a:xfrm>
              <a:prstGeom prst="rect">
                <a:avLst/>
              </a:prstGeom>
              <a:noFill/>
            </p:spPr>
            <p:txBody>
              <a:bodyPr wrap="square" lIns="0" tIns="0" rIns="0" bIns="0" rtlCol="0">
                <a:spAutoFit/>
              </a:bodyPr>
              <a:lstStyle/>
              <a:p>
                <a14:m>
                  <m:oMath xmlns:m="http://schemas.openxmlformats.org/officeDocument/2006/math">
                    <m:acc>
                      <m:accPr>
                        <m:chr m:val="⃗"/>
                        <m:ctrlPr>
                          <a:rPr lang="en-US" sz="1600" i="1" smtClean="0">
                            <a:latin typeface="Cambria Math" panose="02040503050406030204" pitchFamily="18" charset="0"/>
                          </a:rPr>
                        </m:ctrlPr>
                      </m:accPr>
                      <m:e>
                        <m:r>
                          <a:rPr lang="en-US" sz="1600" b="0" i="1" smtClean="0">
                            <a:latin typeface="Cambria Math" panose="02040503050406030204" pitchFamily="18" charset="0"/>
                          </a:rPr>
                          <m:t>𝑎</m:t>
                        </m:r>
                      </m:e>
                    </m:acc>
                    <m:r>
                      <a:rPr lang="en-US" sz="1600" b="0" i="1" smtClean="0">
                        <a:latin typeface="Cambria Math" panose="02040503050406030204" pitchFamily="18" charset="0"/>
                      </a:rPr>
                      <m:t>=</m:t>
                    </m:r>
                    <m:f>
                      <m:fPr>
                        <m:ctrlPr>
                          <a:rPr lang="en-US" sz="1600" b="0" i="1" smtClean="0">
                            <a:latin typeface="Cambria Math" panose="02040503050406030204" pitchFamily="18" charset="0"/>
                          </a:rPr>
                        </m:ctrlPr>
                      </m:fPr>
                      <m:num>
                        <m:r>
                          <a:rPr lang="en-US" sz="1600" i="1">
                            <a:latin typeface="Cambria Math" panose="02040503050406030204" pitchFamily="18" charset="0"/>
                          </a:rPr>
                          <m:t>𝑑</m:t>
                        </m:r>
                        <m:acc>
                          <m:accPr>
                            <m:chr m:val="⃗"/>
                            <m:ctrlPr>
                              <a:rPr lang="en-US" sz="1600" i="1">
                                <a:latin typeface="Cambria Math" panose="02040503050406030204" pitchFamily="18" charset="0"/>
                              </a:rPr>
                            </m:ctrlPr>
                          </m:accPr>
                          <m:e>
                            <m:r>
                              <a:rPr lang="en-US" sz="1600" i="1">
                                <a:latin typeface="Cambria Math" panose="02040503050406030204" pitchFamily="18" charset="0"/>
                              </a:rPr>
                              <m:t>𝑣</m:t>
                            </m:r>
                          </m:e>
                        </m:acc>
                      </m:num>
                      <m:den>
                        <m:r>
                          <a:rPr lang="en-US" sz="1600" b="0" i="1" smtClean="0">
                            <a:latin typeface="Cambria Math" panose="02040503050406030204" pitchFamily="18" charset="0"/>
                          </a:rPr>
                          <m:t>𝑑𝑡</m:t>
                        </m:r>
                      </m:den>
                    </m:f>
                    <m:r>
                      <a:rPr lang="en-US" sz="1600" b="0" i="1" smtClean="0">
                        <a:latin typeface="Cambria Math" panose="02040503050406030204" pitchFamily="18" charset="0"/>
                      </a:rPr>
                      <m:t>=</m:t>
                    </m:r>
                    <m:r>
                      <a:rPr lang="en-US" sz="1600" i="1">
                        <a:latin typeface="Cambria Math" panose="02040503050406030204" pitchFamily="18" charset="0"/>
                      </a:rPr>
                      <m:t>(</m:t>
                    </m:r>
                    <m:f>
                      <m:fPr>
                        <m:ctrlPr>
                          <a:rPr lang="en-US" sz="1600" i="1" smtClean="0">
                            <a:latin typeface="Cambria Math" panose="02040503050406030204" pitchFamily="18" charset="0"/>
                          </a:rPr>
                        </m:ctrlPr>
                      </m:fPr>
                      <m:num>
                        <m:r>
                          <a:rPr lang="en-US" sz="1600" i="1">
                            <a:latin typeface="Cambria Math" panose="02040503050406030204" pitchFamily="18" charset="0"/>
                          </a:rPr>
                          <m:t>−</m:t>
                        </m:r>
                        <m:r>
                          <a:rPr lang="en-US" sz="1600" i="1">
                            <a:latin typeface="Cambria Math" panose="02040503050406030204" pitchFamily="18" charset="0"/>
                          </a:rPr>
                          <m:t>𝑣</m:t>
                        </m:r>
                      </m:num>
                      <m:den>
                        <m:r>
                          <a:rPr lang="en-US" sz="1600" b="0" i="1" smtClean="0">
                            <a:latin typeface="Cambria Math" panose="02040503050406030204" pitchFamily="18" charset="0"/>
                          </a:rPr>
                          <m:t>𝑟</m:t>
                        </m:r>
                      </m:den>
                    </m:f>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𝑣</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acc>
                      <m:accPr>
                        <m:chr m:val="̂"/>
                        <m:ctrlPr>
                          <a:rPr lang="en-US" sz="1600" i="1">
                            <a:latin typeface="Cambria Math" panose="02040503050406030204" pitchFamily="18" charset="0"/>
                          </a:rPr>
                        </m:ctrlPr>
                      </m:accPr>
                      <m:e>
                        <m:r>
                          <a:rPr lang="en-US" sz="1600" i="1">
                            <a:latin typeface="Cambria Math" panose="02040503050406030204" pitchFamily="18" charset="0"/>
                          </a:rPr>
                          <m:t>𝑖</m:t>
                        </m:r>
                      </m:e>
                    </m:acc>
                    <m:r>
                      <a:rPr lang="en-US" sz="1600" i="1">
                        <a:latin typeface="Cambria Math" panose="02040503050406030204" pitchFamily="18" charset="0"/>
                      </a:rPr>
                      <m:t>+(</m:t>
                    </m:r>
                    <m:f>
                      <m:fPr>
                        <m:ctrlPr>
                          <a:rPr lang="en-US" sz="1600" i="1" smtClean="0">
                            <a:latin typeface="Cambria Math" panose="02040503050406030204" pitchFamily="18" charset="0"/>
                          </a:rPr>
                        </m:ctrlPr>
                      </m:fPr>
                      <m:num>
                        <m:r>
                          <a:rPr lang="en-US" sz="1600" b="0" i="1" smtClean="0">
                            <a:latin typeface="Cambria Math" panose="02040503050406030204" pitchFamily="18" charset="0"/>
                          </a:rPr>
                          <m:t>𝑣</m:t>
                        </m:r>
                      </m:num>
                      <m:den>
                        <m:r>
                          <a:rPr lang="en-US" sz="1600" b="0" i="1" smtClean="0">
                            <a:latin typeface="Cambria Math" panose="02040503050406030204" pitchFamily="18" charset="0"/>
                          </a:rPr>
                          <m:t>𝑟</m:t>
                        </m:r>
                      </m:den>
                    </m:f>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𝑣</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𝑠𝑖𝑛</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acc>
                      <m:accPr>
                        <m:chr m:val="̂"/>
                        <m:ctrlPr>
                          <a:rPr lang="en-US" sz="1600" i="1">
                            <a:latin typeface="Cambria Math" panose="02040503050406030204" pitchFamily="18" charset="0"/>
                          </a:rPr>
                        </m:ctrlPr>
                      </m:accPr>
                      <m:e>
                        <m:r>
                          <a:rPr lang="en-US" sz="1600" i="1">
                            <a:latin typeface="Cambria Math" panose="02040503050406030204" pitchFamily="18" charset="0"/>
                          </a:rPr>
                          <m:t>𝑗</m:t>
                        </m:r>
                      </m:e>
                    </m:acc>
                  </m:oMath>
                </a14:m>
                <a:r>
                  <a:rPr lang="en-US" sz="1600" dirty="0"/>
                  <a:t>	(9)</a:t>
                </a:r>
              </a:p>
            </p:txBody>
          </p:sp>
        </mc:Choice>
        <mc:Fallback xmlns="">
          <p:sp>
            <p:nvSpPr>
              <p:cNvPr id="48" name="TextBox 47"/>
              <p:cNvSpPr txBox="1">
                <a:spLocks noRot="1" noChangeAspect="1" noMove="1" noResize="1" noEditPoints="1" noAdjustHandles="1" noChangeArrowheads="1" noChangeShapeType="1" noTextEdit="1"/>
              </p:cNvSpPr>
              <p:nvPr/>
            </p:nvSpPr>
            <p:spPr>
              <a:xfrm>
                <a:off x="8182248" y="238634"/>
                <a:ext cx="4018043" cy="376257"/>
              </a:xfrm>
              <a:prstGeom prst="rect">
                <a:avLst/>
              </a:prstGeom>
              <a:blipFill rotWithShape="0">
                <a:blip r:embed="rId15"/>
                <a:stretch>
                  <a:fillRect l="-1517" t="-3226" b="-19355"/>
                </a:stretch>
              </a:blipFill>
            </p:spPr>
            <p:txBody>
              <a:bodyPr/>
              <a:lstStyle/>
              <a:p>
                <a:r>
                  <a:rPr lang="en-US">
                    <a:noFill/>
                  </a:rPr>
                  <a:t> </a:t>
                </a:r>
              </a:p>
            </p:txBody>
          </p:sp>
        </mc:Fallback>
      </mc:AlternateContent>
    </p:spTree>
    <p:extLst>
      <p:ext uri="{BB962C8B-B14F-4D97-AF65-F5344CB8AC3E}">
        <p14:creationId xmlns:p14="http://schemas.microsoft.com/office/powerpoint/2010/main" val="2185223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par>
                          <p:cTn id="8" fill="hold">
                            <p:stCondLst>
                              <p:cond delay="1000"/>
                            </p:stCondLst>
                            <p:childTnLst>
                              <p:par>
                                <p:cTn id="9" presetID="10" presetClass="entr" presetSubtype="0" fill="hold" nodeType="afterEffect">
                                  <p:stCondLst>
                                    <p:cond delay="50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childTnLst>
                                </p:cTn>
                              </p:par>
                            </p:childTnLst>
                          </p:cTn>
                        </p:par>
                        <p:par>
                          <p:cTn id="12" fill="hold">
                            <p:stCondLst>
                              <p:cond delay="2500"/>
                            </p:stCondLst>
                            <p:childTnLst>
                              <p:par>
                                <p:cTn id="13" presetID="10" presetClass="entr" presetSubtype="0" fill="hold" nodeType="afterEffect">
                                  <p:stCondLst>
                                    <p:cond delay="50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0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500"/>
                                        <p:tgtEl>
                                          <p:spTgt spid="3">
                                            <p:txEl>
                                              <p:pRg st="0" end="0"/>
                                            </p:txEl>
                                          </p:spTgt>
                                        </p:tgtEl>
                                      </p:cBhvr>
                                    </p:animEffect>
                                  </p:childTnLst>
                                </p:cTn>
                              </p:par>
                            </p:childTnLst>
                          </p:cTn>
                        </p:par>
                        <p:par>
                          <p:cTn id="21" fill="hold">
                            <p:stCondLst>
                              <p:cond delay="500"/>
                            </p:stCondLst>
                            <p:childTnLst>
                              <p:par>
                                <p:cTn id="22" presetID="22" presetClass="entr" presetSubtype="1" fill="hold" nodeType="afterEffect">
                                  <p:stCondLst>
                                    <p:cond delay="0"/>
                                  </p:stCondLst>
                                  <p:childTnLst>
                                    <p:set>
                                      <p:cBhvr>
                                        <p:cTn id="23" dur="1" fill="hold">
                                          <p:stCondLst>
                                            <p:cond delay="0"/>
                                          </p:stCondLst>
                                        </p:cTn>
                                        <p:tgtEl>
                                          <p:spTgt spid="47"/>
                                        </p:tgtEl>
                                        <p:attrNameLst>
                                          <p:attrName>style.visibility</p:attrName>
                                        </p:attrNameLst>
                                      </p:cBhvr>
                                      <p:to>
                                        <p:strVal val="visible"/>
                                      </p:to>
                                    </p:set>
                                    <p:animEffect transition="in" filter="wipe(up)">
                                      <p:cBhvr>
                                        <p:cTn id="24" dur="1000"/>
                                        <p:tgtEl>
                                          <p:spTgt spid="4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500"/>
                                        <p:tgtEl>
                                          <p:spTgt spid="3">
                                            <p:txEl>
                                              <p:pRg st="1" end="1"/>
                                            </p:txEl>
                                          </p:spTgt>
                                        </p:tgtEl>
                                      </p:cBhvr>
                                    </p:animEffect>
                                  </p:childTnLst>
                                </p:cTn>
                              </p:par>
                            </p:childTnLst>
                          </p:cTn>
                        </p:par>
                        <p:par>
                          <p:cTn id="30" fill="hold">
                            <p:stCondLst>
                              <p:cond delay="500"/>
                            </p:stCondLst>
                            <p:childTnLst>
                              <p:par>
                                <p:cTn id="31" presetID="22" presetClass="entr" presetSubtype="1" fill="hold" nodeType="afterEffect">
                                  <p:stCondLst>
                                    <p:cond delay="500"/>
                                  </p:stCondLst>
                                  <p:childTnLst>
                                    <p:set>
                                      <p:cBhvr>
                                        <p:cTn id="32" dur="1" fill="hold">
                                          <p:stCondLst>
                                            <p:cond delay="0"/>
                                          </p:stCondLst>
                                        </p:cTn>
                                        <p:tgtEl>
                                          <p:spTgt spid="25"/>
                                        </p:tgtEl>
                                        <p:attrNameLst>
                                          <p:attrName>style.visibility</p:attrName>
                                        </p:attrNameLst>
                                      </p:cBhvr>
                                      <p:to>
                                        <p:strVal val="visible"/>
                                      </p:to>
                                    </p:set>
                                    <p:animEffect transition="in" filter="wipe(up)">
                                      <p:cBhvr>
                                        <p:cTn id="33" dur="1000"/>
                                        <p:tgtEl>
                                          <p:spTgt spid="25"/>
                                        </p:tgtEl>
                                      </p:cBhvr>
                                    </p:animEffect>
                                  </p:childTnLst>
                                </p:cTn>
                              </p:par>
                            </p:childTnLst>
                          </p:cTn>
                        </p:par>
                        <p:par>
                          <p:cTn id="34" fill="hold">
                            <p:stCondLst>
                              <p:cond delay="2000"/>
                            </p:stCondLst>
                            <p:childTnLst>
                              <p:par>
                                <p:cTn id="35" presetID="22" presetClass="entr" presetSubtype="2" fill="hold" nodeType="after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right)">
                                      <p:cBhvr>
                                        <p:cTn id="37" dur="1000"/>
                                        <p:tgtEl>
                                          <p:spTgt spid="24"/>
                                        </p:tgtEl>
                                      </p:cBhvr>
                                    </p:animEffect>
                                  </p:childTnLst>
                                </p:cTn>
                              </p:par>
                            </p:childTnLst>
                          </p:cTn>
                        </p:par>
                        <p:par>
                          <p:cTn id="38" fill="hold">
                            <p:stCondLst>
                              <p:cond delay="3000"/>
                            </p:stCondLst>
                            <p:childTnLst>
                              <p:par>
                                <p:cTn id="39" presetID="10" presetClass="entr" presetSubtype="0" fill="hold" grpId="0" nodeType="after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fade">
                                      <p:cBhvr>
                                        <p:cTn id="41" dur="500"/>
                                        <p:tgtEl>
                                          <p:spTgt spid="40"/>
                                        </p:tgtEl>
                                      </p:cBhvr>
                                    </p:animEffect>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fade">
                                      <p:cBhvr>
                                        <p:cTn id="45" dur="1000"/>
                                        <p:tgtEl>
                                          <p:spTgt spid="35"/>
                                        </p:tgtEl>
                                      </p:cBhvr>
                                    </p:animEffect>
                                    <p:anim calcmode="lin" valueType="num">
                                      <p:cBhvr>
                                        <p:cTn id="46" dur="1000" fill="hold"/>
                                        <p:tgtEl>
                                          <p:spTgt spid="35"/>
                                        </p:tgtEl>
                                        <p:attrNameLst>
                                          <p:attrName>ppt_x</p:attrName>
                                        </p:attrNameLst>
                                      </p:cBhvr>
                                      <p:tavLst>
                                        <p:tav tm="0">
                                          <p:val>
                                            <p:strVal val="#ppt_x"/>
                                          </p:val>
                                        </p:tav>
                                        <p:tav tm="100000">
                                          <p:val>
                                            <p:strVal val="#ppt_x"/>
                                          </p:val>
                                        </p:tav>
                                      </p:tavLst>
                                    </p:anim>
                                    <p:anim calcmode="lin" valueType="num">
                                      <p:cBhvr>
                                        <p:cTn id="4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Effect transition="in" filter="fade">
                                      <p:cBhvr>
                                        <p:cTn id="52" dur="500"/>
                                        <p:tgtEl>
                                          <p:spTgt spid="3">
                                            <p:txEl>
                                              <p:pRg st="3" end="3"/>
                                            </p:txEl>
                                          </p:spTgt>
                                        </p:tgtEl>
                                      </p:cBhvr>
                                    </p:animEffect>
                                  </p:childTnLst>
                                </p:cTn>
                              </p:par>
                            </p:childTnLst>
                          </p:cTn>
                        </p:par>
                        <p:par>
                          <p:cTn id="53" fill="hold">
                            <p:stCondLst>
                              <p:cond delay="500"/>
                            </p:stCondLst>
                            <p:childTnLst>
                              <p:par>
                                <p:cTn id="54" presetID="42" presetClass="entr" presetSubtype="0" fill="hold" grpId="0" nodeType="afterEffect">
                                  <p:stCondLst>
                                    <p:cond delay="0"/>
                                  </p:stCondLst>
                                  <p:childTnLst>
                                    <p:set>
                                      <p:cBhvr>
                                        <p:cTn id="55" dur="1" fill="hold">
                                          <p:stCondLst>
                                            <p:cond delay="0"/>
                                          </p:stCondLst>
                                        </p:cTn>
                                        <p:tgtEl>
                                          <p:spTgt spid="48"/>
                                        </p:tgtEl>
                                        <p:attrNameLst>
                                          <p:attrName>style.visibility</p:attrName>
                                        </p:attrNameLst>
                                      </p:cBhvr>
                                      <p:to>
                                        <p:strVal val="visible"/>
                                      </p:to>
                                    </p:set>
                                    <p:animEffect transition="in" filter="fade">
                                      <p:cBhvr>
                                        <p:cTn id="56" dur="1000"/>
                                        <p:tgtEl>
                                          <p:spTgt spid="48"/>
                                        </p:tgtEl>
                                      </p:cBhvr>
                                    </p:animEffect>
                                    <p:anim calcmode="lin" valueType="num">
                                      <p:cBhvr>
                                        <p:cTn id="57" dur="1000" fill="hold"/>
                                        <p:tgtEl>
                                          <p:spTgt spid="48"/>
                                        </p:tgtEl>
                                        <p:attrNameLst>
                                          <p:attrName>ppt_x</p:attrName>
                                        </p:attrNameLst>
                                      </p:cBhvr>
                                      <p:tavLst>
                                        <p:tav tm="0">
                                          <p:val>
                                            <p:strVal val="#ppt_x"/>
                                          </p:val>
                                        </p:tav>
                                        <p:tav tm="100000">
                                          <p:val>
                                            <p:strVal val="#ppt_x"/>
                                          </p:val>
                                        </p:tav>
                                      </p:tavLst>
                                    </p:anim>
                                    <p:anim calcmode="lin" valueType="num">
                                      <p:cBhvr>
                                        <p:cTn id="58"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38"/>
                                        </p:tgtEl>
                                        <p:attrNameLst>
                                          <p:attrName>style.visibility</p:attrName>
                                        </p:attrNameLst>
                                      </p:cBhvr>
                                      <p:to>
                                        <p:strVal val="visible"/>
                                      </p:to>
                                    </p:set>
                                    <p:animEffect transition="in" filter="wipe(left)">
                                      <p:cBhvr>
                                        <p:cTn id="63" dur="1000"/>
                                        <p:tgtEl>
                                          <p:spTgt spid="38"/>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wipe(left)">
                                      <p:cBhvr>
                                        <p:cTn id="66" dur="1000"/>
                                        <p:tgtEl>
                                          <p:spTgt spid="36"/>
                                        </p:tgtEl>
                                      </p:cBhvr>
                                    </p:animEffect>
                                  </p:childTnLst>
                                </p:cTn>
                              </p:par>
                            </p:childTnLst>
                          </p:cTn>
                        </p:par>
                        <p:par>
                          <p:cTn id="67" fill="hold">
                            <p:stCondLst>
                              <p:cond delay="1000"/>
                            </p:stCondLst>
                            <p:childTnLst>
                              <p:par>
                                <p:cTn id="68" presetID="22" presetClass="entr" presetSubtype="1" fill="hold" grpId="0" nodeType="afterEffect">
                                  <p:stCondLst>
                                    <p:cond delay="0"/>
                                  </p:stCondLst>
                                  <p:childTnLst>
                                    <p:set>
                                      <p:cBhvr>
                                        <p:cTn id="69" dur="1" fill="hold">
                                          <p:stCondLst>
                                            <p:cond delay="0"/>
                                          </p:stCondLst>
                                        </p:cTn>
                                        <p:tgtEl>
                                          <p:spTgt spid="8"/>
                                        </p:tgtEl>
                                        <p:attrNameLst>
                                          <p:attrName>style.visibility</p:attrName>
                                        </p:attrNameLst>
                                      </p:cBhvr>
                                      <p:to>
                                        <p:strVal val="visible"/>
                                      </p:to>
                                    </p:set>
                                    <p:animEffect transition="in" filter="wipe(up)">
                                      <p:cBhvr>
                                        <p:cTn id="70" dur="1000"/>
                                        <p:tgtEl>
                                          <p:spTgt spid="8"/>
                                        </p:tgtEl>
                                      </p:cBhvr>
                                    </p:animEffect>
                                  </p:childTnLst>
                                </p:cTn>
                              </p:par>
                            </p:childTnLst>
                          </p:cTn>
                        </p:par>
                        <p:par>
                          <p:cTn id="71" fill="hold">
                            <p:stCondLst>
                              <p:cond delay="2000"/>
                            </p:stCondLst>
                            <p:childTnLst>
                              <p:par>
                                <p:cTn id="72" presetID="10" presetClass="entr" presetSubtype="0" fill="hold" grpId="0" nodeType="afterEffect">
                                  <p:stCondLst>
                                    <p:cond delay="0"/>
                                  </p:stCondLst>
                                  <p:childTnLst>
                                    <p:set>
                                      <p:cBhvr>
                                        <p:cTn id="73" dur="1" fill="hold">
                                          <p:stCondLst>
                                            <p:cond delay="0"/>
                                          </p:stCondLst>
                                        </p:cTn>
                                        <p:tgtEl>
                                          <p:spTgt spid="44"/>
                                        </p:tgtEl>
                                        <p:attrNameLst>
                                          <p:attrName>style.visibility</p:attrName>
                                        </p:attrNameLst>
                                      </p:cBhvr>
                                      <p:to>
                                        <p:strVal val="visible"/>
                                      </p:to>
                                    </p:set>
                                    <p:animEffect transition="in" filter="fade">
                                      <p:cBhvr>
                                        <p:cTn id="74" dur="500"/>
                                        <p:tgtEl>
                                          <p:spTgt spid="44"/>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1" fill="hold" grpId="0" nodeType="click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wipe(up)">
                                      <p:cBhvr>
                                        <p:cTn id="79" dur="1000"/>
                                        <p:tgtEl>
                                          <p:spTgt spid="43"/>
                                        </p:tgtEl>
                                      </p:cBhvr>
                                    </p:animEffect>
                                  </p:childTnLst>
                                </p:cTn>
                              </p:par>
                            </p:childTnLst>
                          </p:cTn>
                        </p:par>
                        <p:par>
                          <p:cTn id="80" fill="hold">
                            <p:stCondLst>
                              <p:cond delay="1000"/>
                            </p:stCondLst>
                            <p:childTnLst>
                              <p:par>
                                <p:cTn id="81" presetID="10" presetClass="entr" presetSubtype="0" fill="hold" grpId="0" nodeType="afterEffect">
                                  <p:stCondLst>
                                    <p:cond delay="0"/>
                                  </p:stCondLst>
                                  <p:childTnLst>
                                    <p:set>
                                      <p:cBhvr>
                                        <p:cTn id="82" dur="1" fill="hold">
                                          <p:stCondLst>
                                            <p:cond delay="0"/>
                                          </p:stCondLst>
                                        </p:cTn>
                                        <p:tgtEl>
                                          <p:spTgt spid="45"/>
                                        </p:tgtEl>
                                        <p:attrNameLst>
                                          <p:attrName>style.visibility</p:attrName>
                                        </p:attrNameLst>
                                      </p:cBhvr>
                                      <p:to>
                                        <p:strVal val="visible"/>
                                      </p:to>
                                    </p:set>
                                    <p:animEffect transition="in" filter="fade">
                                      <p:cBhvr>
                                        <p:cTn id="83" dur="1000"/>
                                        <p:tgtEl>
                                          <p:spTgt spid="45"/>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3">
                                            <p:txEl>
                                              <p:pRg st="8" end="8"/>
                                            </p:txEl>
                                          </p:spTgt>
                                        </p:tgtEl>
                                        <p:attrNameLst>
                                          <p:attrName>style.visibility</p:attrName>
                                        </p:attrNameLst>
                                      </p:cBhvr>
                                      <p:to>
                                        <p:strVal val="visible"/>
                                      </p:to>
                                    </p:set>
                                    <p:animEffect transition="in" filter="fade">
                                      <p:cBhvr>
                                        <p:cTn id="88" dur="500"/>
                                        <p:tgtEl>
                                          <p:spTgt spid="3">
                                            <p:txEl>
                                              <p:pRg st="8" end="8"/>
                                            </p:txEl>
                                          </p:spTgt>
                                        </p:tgtEl>
                                      </p:cBhvr>
                                    </p:animEffect>
                                  </p:childTnLst>
                                </p:cTn>
                              </p:par>
                            </p:childTnLst>
                          </p:cTn>
                        </p:par>
                        <p:par>
                          <p:cTn id="89" fill="hold">
                            <p:stCondLst>
                              <p:cond delay="500"/>
                            </p:stCondLst>
                            <p:childTnLst>
                              <p:par>
                                <p:cTn id="90" presetID="42" presetClass="entr" presetSubtype="0" fill="hold" grpId="0" nodeType="after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1000"/>
                                        <p:tgtEl>
                                          <p:spTgt spid="46"/>
                                        </p:tgtEl>
                                      </p:cBhvr>
                                    </p:animEffect>
                                    <p:anim calcmode="lin" valueType="num">
                                      <p:cBhvr>
                                        <p:cTn id="93" dur="1000" fill="hold"/>
                                        <p:tgtEl>
                                          <p:spTgt spid="46"/>
                                        </p:tgtEl>
                                        <p:attrNameLst>
                                          <p:attrName>ppt_x</p:attrName>
                                        </p:attrNameLst>
                                      </p:cBhvr>
                                      <p:tavLst>
                                        <p:tav tm="0">
                                          <p:val>
                                            <p:strVal val="#ppt_x"/>
                                          </p:val>
                                        </p:tav>
                                        <p:tav tm="100000">
                                          <p:val>
                                            <p:strVal val="#ppt_x"/>
                                          </p:val>
                                        </p:tav>
                                      </p:tavLst>
                                    </p:anim>
                                    <p:anim calcmode="lin" valueType="num">
                                      <p:cBhvr>
                                        <p:cTn id="94"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animBg="1"/>
      <p:bldP spid="35" grpId="0"/>
      <p:bldP spid="38" grpId="0"/>
      <p:bldP spid="36" grpId="0"/>
      <p:bldP spid="40" grpId="0"/>
      <p:bldP spid="8" grpId="0" animBg="1"/>
      <p:bldP spid="43" grpId="0" animBg="1"/>
      <p:bldP spid="44" grpId="0" animBg="1"/>
      <p:bldP spid="45" grpId="0"/>
      <p:bldP spid="46" grpId="0"/>
      <p:bldP spid="4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838200" y="151892"/>
                <a:ext cx="10515600" cy="1104634"/>
              </a:xfrm>
            </p:spPr>
            <p:txBody>
              <a:bodyPr/>
              <a:lstStyle/>
              <a:p>
                <a:r>
                  <a:rPr lang="en-US" dirty="0"/>
                  <a:t>The Proof of why </a:t>
                </a:r>
                <a14:m>
                  <m:oMath xmlns:m="http://schemas.openxmlformats.org/officeDocument/2006/math">
                    <m:sSub>
                      <m:sSubPr>
                        <m:ctrlPr>
                          <a:rPr lang="en-US" b="0" i="1" smtClean="0">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𝑐</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𝑣</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𝑟</m:t>
                        </m:r>
                      </m:den>
                    </m:f>
                  </m:oMath>
                </a14:m>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838200" y="151892"/>
                <a:ext cx="10515600" cy="1104634"/>
              </a:xfrm>
              <a:blipFill rotWithShape="0">
                <a:blip r:embed="rId3"/>
                <a:stretch>
                  <a:fillRect l="-2377" b="-1326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715108" y="1118937"/>
                <a:ext cx="7841222" cy="5499577"/>
              </a:xfrm>
            </p:spPr>
            <p:txBody>
              <a:bodyPr>
                <a:normAutofit/>
              </a:bodyPr>
              <a:lstStyle/>
              <a:p>
                <a:r>
                  <a:rPr lang="en-US" sz="2000" dirty="0"/>
                  <a:t>Substituting into (10) yields:</a:t>
                </a:r>
              </a:p>
              <a:p>
                <a:pPr marL="0" indent="0">
                  <a:buNone/>
                </a:pPr>
                <a:endParaRPr lang="en-US" sz="2000" dirty="0"/>
              </a:p>
              <a:p>
                <a:endParaRPr lang="en-US" sz="2000" dirty="0"/>
              </a:p>
              <a:p>
                <a:r>
                  <a:rPr lang="en-US" sz="2000" dirty="0"/>
                  <a:t>Performing a little algebra leads to…</a:t>
                </a:r>
              </a:p>
              <a:p>
                <a:endParaRPr lang="en-US" sz="2000" dirty="0"/>
              </a:p>
              <a:p>
                <a:endParaRPr lang="en-US" sz="2000" dirty="0"/>
              </a:p>
              <a:p>
                <a:r>
                  <a:rPr lang="en-US" sz="2000" dirty="0"/>
                  <a:t>We will now factor out </a:t>
                </a:r>
                <a14:m>
                  <m:oMath xmlns:m="http://schemas.openxmlformats.org/officeDocument/2006/math">
                    <m:f>
                      <m:fPr>
                        <m:ctrlPr>
                          <a:rPr lang="en-US" sz="2000" i="1" smtClean="0">
                            <a:latin typeface="Cambria Math" panose="02040503050406030204" pitchFamily="18" charset="0"/>
                          </a:rPr>
                        </m:ctrlPr>
                      </m:fPr>
                      <m:num>
                        <m:sSup>
                          <m:sSupPr>
                            <m:ctrlPr>
                              <a:rPr lang="en-US" sz="2000" i="1" smtClean="0">
                                <a:latin typeface="Cambria Math" panose="02040503050406030204" pitchFamily="18" charset="0"/>
                              </a:rPr>
                            </m:ctrlPr>
                          </m:sSupPr>
                          <m:e>
                            <m:r>
                              <a:rPr lang="en-US" sz="2000" b="0" i="1" smtClean="0">
                                <a:latin typeface="Cambria Math" panose="02040503050406030204" pitchFamily="18" charset="0"/>
                              </a:rPr>
                              <m:t>𝑣</m:t>
                            </m:r>
                          </m:e>
                          <m:sup>
                            <m:r>
                              <a:rPr lang="en-US" sz="2000" b="0" i="1" smtClean="0">
                                <a:latin typeface="Cambria Math" panose="02040503050406030204" pitchFamily="18" charset="0"/>
                              </a:rPr>
                              <m:t>4</m:t>
                            </m:r>
                          </m:sup>
                        </m:sSup>
                      </m:num>
                      <m:den>
                        <m:sSup>
                          <m:sSupPr>
                            <m:ctrlPr>
                              <a:rPr lang="en-US" sz="2000" i="1" smtClean="0">
                                <a:latin typeface="Cambria Math" panose="02040503050406030204" pitchFamily="18" charset="0"/>
                              </a:rPr>
                            </m:ctrlPr>
                          </m:sSupPr>
                          <m:e>
                            <m:r>
                              <a:rPr lang="en-US" sz="2000" i="1">
                                <a:latin typeface="Cambria Math" panose="02040503050406030204" pitchFamily="18" charset="0"/>
                              </a:rPr>
                              <m:t>𝑟</m:t>
                            </m:r>
                          </m:e>
                          <m:sup>
                            <m:r>
                              <a:rPr lang="en-US" sz="2000" b="0" i="1" smtClean="0">
                                <a:latin typeface="Cambria Math" panose="02040503050406030204" pitchFamily="18" charset="0"/>
                              </a:rPr>
                              <m:t>2</m:t>
                            </m:r>
                          </m:sup>
                        </m:sSup>
                      </m:den>
                    </m:f>
                  </m:oMath>
                </a14:m>
                <a:r>
                  <a:rPr lang="en-US" sz="2000" dirty="0"/>
                  <a:t>, and note that </a:t>
                </a:r>
                <a14:m>
                  <m:oMath xmlns:m="http://schemas.openxmlformats.org/officeDocument/2006/math">
                    <m:acc>
                      <m:accPr>
                        <m:chr m:val="̂"/>
                        <m:ctrlPr>
                          <a:rPr lang="en-US" sz="2000" i="1">
                            <a:latin typeface="Cambria Math" panose="02040503050406030204" pitchFamily="18" charset="0"/>
                          </a:rPr>
                        </m:ctrlPr>
                      </m:accPr>
                      <m:e>
                        <m:r>
                          <a:rPr lang="en-US" sz="2000" i="1">
                            <a:latin typeface="Cambria Math" panose="02040503050406030204" pitchFamily="18" charset="0"/>
                          </a:rPr>
                          <m:t>𝑖</m:t>
                        </m:r>
                      </m:e>
                    </m:acc>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𝑖</m:t>
                        </m:r>
                      </m:e>
                    </m:acc>
                  </m:oMath>
                </a14:m>
                <a:r>
                  <a:rPr lang="en-US" sz="2000" dirty="0"/>
                  <a:t> and </a:t>
                </a:r>
                <a14:m>
                  <m:oMath xmlns:m="http://schemas.openxmlformats.org/officeDocument/2006/math">
                    <m:acc>
                      <m:accPr>
                        <m:chr m:val="̂"/>
                        <m:ctrlPr>
                          <a:rPr lang="en-US" sz="2000" i="1">
                            <a:latin typeface="Cambria Math" panose="02040503050406030204" pitchFamily="18" charset="0"/>
                          </a:rPr>
                        </m:ctrlPr>
                      </m:accPr>
                      <m:e>
                        <m:r>
                          <a:rPr lang="en-US" sz="2000" b="0" i="1" smtClean="0">
                            <a:latin typeface="Cambria Math" panose="02040503050406030204" pitchFamily="18" charset="0"/>
                          </a:rPr>
                          <m:t>𝑗</m:t>
                        </m:r>
                      </m:e>
                    </m:acc>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b="0" i="1" smtClean="0">
                            <a:latin typeface="Cambria Math" panose="02040503050406030204" pitchFamily="18" charset="0"/>
                          </a:rPr>
                          <m:t>𝑗</m:t>
                        </m:r>
                      </m:e>
                    </m:acc>
                  </m:oMath>
                </a14:m>
                <a:r>
                  <a:rPr lang="en-US" sz="2000" dirty="0"/>
                  <a:t> both equal 1, which gives us.</a:t>
                </a:r>
              </a:p>
              <a:p>
                <a:endParaRPr lang="en-US" sz="2000" dirty="0"/>
              </a:p>
              <a:p>
                <a:endParaRPr lang="en-US" sz="2000" dirty="0"/>
              </a:p>
              <a:p>
                <a:r>
                  <a:rPr lang="en-US" sz="2000" dirty="0"/>
                  <a:t>Our trig identities tells us that </a:t>
                </a:r>
                <a14:m>
                  <m:oMath xmlns:m="http://schemas.openxmlformats.org/officeDocument/2006/math">
                    <m:sSup>
                      <m:sSupPr>
                        <m:ctrlPr>
                          <a:rPr lang="en-US" sz="2000" i="1">
                            <a:latin typeface="Cambria Math" panose="02040503050406030204" pitchFamily="18" charset="0"/>
                            <a:ea typeface="Cambria Math" panose="02040503050406030204" pitchFamily="18" charset="0"/>
                          </a:rPr>
                        </m:ctrlPr>
                      </m:sSupPr>
                      <m:e>
                        <m:r>
                          <a:rPr lang="en-US" sz="2000" i="1">
                            <a:latin typeface="Cambria Math" panose="02040503050406030204" pitchFamily="18" charset="0"/>
                            <a:ea typeface="Cambria Math" panose="02040503050406030204" pitchFamily="18" charset="0"/>
                          </a:rPr>
                          <m:t>𝑐𝑜𝑠</m:t>
                        </m:r>
                      </m:e>
                      <m:sup>
                        <m:r>
                          <a:rPr lang="en-US" sz="2000" i="1">
                            <a:latin typeface="Cambria Math" panose="02040503050406030204" pitchFamily="18" charset="0"/>
                            <a:ea typeface="Cambria Math" panose="02040503050406030204" pitchFamily="18" charset="0"/>
                          </a:rPr>
                          <m:t>2</m:t>
                        </m:r>
                      </m:sup>
                    </m:sSup>
                    <m:r>
                      <a:rPr lang="en-US" sz="2000" i="1">
                        <a:latin typeface="Cambria Math" panose="02040503050406030204" pitchFamily="18" charset="0"/>
                        <a:ea typeface="Cambria Math" panose="02040503050406030204" pitchFamily="18" charset="0"/>
                      </a:rPr>
                      <m:t>𝜃</m:t>
                    </m:r>
                    <m:r>
                      <a:rPr lang="en-US" sz="2000" i="1">
                        <a:latin typeface="Cambria Math" panose="02040503050406030204" pitchFamily="18" charset="0"/>
                        <a:ea typeface="Cambria Math" panose="02040503050406030204" pitchFamily="18" charset="0"/>
                      </a:rPr>
                      <m:t>+</m:t>
                    </m:r>
                    <m:sSup>
                      <m:sSupPr>
                        <m:ctrlPr>
                          <a:rPr lang="en-US" sz="2000" i="1">
                            <a:latin typeface="Cambria Math" panose="02040503050406030204" pitchFamily="18" charset="0"/>
                            <a:ea typeface="Cambria Math" panose="02040503050406030204" pitchFamily="18" charset="0"/>
                          </a:rPr>
                        </m:ctrlPr>
                      </m:sSupPr>
                      <m:e>
                        <m:r>
                          <a:rPr lang="en-US" sz="2000" i="1">
                            <a:latin typeface="Cambria Math" panose="02040503050406030204" pitchFamily="18" charset="0"/>
                            <a:ea typeface="Cambria Math" panose="02040503050406030204" pitchFamily="18" charset="0"/>
                          </a:rPr>
                          <m:t>𝑠𝑖𝑛</m:t>
                        </m:r>
                      </m:e>
                      <m:sup>
                        <m:r>
                          <a:rPr lang="en-US" sz="2000" i="1">
                            <a:latin typeface="Cambria Math" panose="02040503050406030204" pitchFamily="18" charset="0"/>
                            <a:ea typeface="Cambria Math" panose="02040503050406030204" pitchFamily="18" charset="0"/>
                          </a:rPr>
                          <m:t>2</m:t>
                        </m:r>
                      </m:sup>
                    </m:sSup>
                    <m:r>
                      <a:rPr lang="en-US" sz="2000" i="1">
                        <a:latin typeface="Cambria Math" panose="02040503050406030204" pitchFamily="18" charset="0"/>
                        <a:ea typeface="Cambria Math" panose="02040503050406030204" pitchFamily="18" charset="0"/>
                      </a:rPr>
                      <m:t>𝜃</m:t>
                    </m:r>
                    <m:r>
                      <a:rPr lang="en-US" sz="2000" b="0" i="1" smtClean="0">
                        <a:latin typeface="Cambria Math" panose="02040503050406030204" pitchFamily="18" charset="0"/>
                        <a:ea typeface="Cambria Math" panose="02040503050406030204" pitchFamily="18" charset="0"/>
                      </a:rPr>
                      <m:t>=1</m:t>
                    </m:r>
                  </m:oMath>
                </a14:m>
                <a:r>
                  <a:rPr lang="en-US" sz="2000" dirty="0"/>
                  <a:t>, which leads us to:</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715108" y="1118937"/>
                <a:ext cx="7841222" cy="5499577"/>
              </a:xfrm>
              <a:blipFill rotWithShape="0">
                <a:blip r:embed="rId4"/>
                <a:stretch>
                  <a:fillRect l="-699" t="-122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2116804" y="1435798"/>
                <a:ext cx="6439526" cy="90935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a</m:t>
                      </m:r>
                      <m:r>
                        <a:rPr lang="en-US" sz="2000" b="0" i="1" smtClean="0">
                          <a:latin typeface="Cambria Math" panose="02040503050406030204" pitchFamily="18" charset="0"/>
                        </a:rPr>
                        <m:t>=</m:t>
                      </m:r>
                      <m:rad>
                        <m:radPr>
                          <m:degHide m:val="on"/>
                          <m:ctrlPr>
                            <a:rPr lang="en-US" sz="2000" b="0" i="1" smtClean="0">
                              <a:latin typeface="Cambria Math" panose="02040503050406030204" pitchFamily="18" charset="0"/>
                            </a:rPr>
                          </m:ctrlPr>
                        </m:radPr>
                        <m:deg/>
                        <m:e>
                          <m:sSubSup>
                            <m:sSubSupPr>
                              <m:ctrlPr>
                                <a:rPr lang="en-US" sz="2000" b="0" i="1" smtClean="0">
                                  <a:latin typeface="Cambria Math" panose="02040503050406030204" pitchFamily="18" charset="0"/>
                                </a:rPr>
                              </m:ctrlPr>
                            </m:sSubSupPr>
                            <m:e>
                              <m:r>
                                <a:rPr lang="en-US" sz="2000" b="0" i="1" smtClean="0">
                                  <a:latin typeface="Cambria Math" panose="02040503050406030204" pitchFamily="18" charset="0"/>
                                </a:rPr>
                                <m:t>𝑎</m:t>
                              </m:r>
                            </m:e>
                            <m:sub>
                              <m:r>
                                <a:rPr lang="en-US" sz="2000" b="0" i="1" smtClean="0">
                                  <a:latin typeface="Cambria Math" panose="02040503050406030204" pitchFamily="18" charset="0"/>
                                </a:rPr>
                                <m:t>𝑥</m:t>
                              </m:r>
                            </m:sub>
                            <m:sup>
                              <m:r>
                                <a:rPr lang="en-US" sz="2000" b="0" i="1" smtClean="0">
                                  <a:latin typeface="Cambria Math" panose="02040503050406030204" pitchFamily="18" charset="0"/>
                                </a:rPr>
                                <m:t>2</m:t>
                              </m:r>
                            </m:sup>
                          </m:sSubSup>
                          <m:r>
                            <a:rPr lang="en-US" sz="2000" b="0" i="1" smtClean="0">
                              <a:latin typeface="Cambria Math" panose="02040503050406030204" pitchFamily="18" charset="0"/>
                            </a:rPr>
                            <m:t>+</m:t>
                          </m:r>
                          <m:sSubSup>
                            <m:sSubSupPr>
                              <m:ctrlPr>
                                <a:rPr lang="en-US" sz="2000" b="0" i="1" smtClean="0">
                                  <a:latin typeface="Cambria Math" panose="02040503050406030204" pitchFamily="18" charset="0"/>
                                </a:rPr>
                              </m:ctrlPr>
                            </m:sSubSupPr>
                            <m:e>
                              <m:r>
                                <a:rPr lang="en-US" sz="2000" b="0" i="1" smtClean="0">
                                  <a:latin typeface="Cambria Math" panose="02040503050406030204" pitchFamily="18" charset="0"/>
                                </a:rPr>
                                <m:t>𝑎</m:t>
                              </m:r>
                            </m:e>
                            <m:sub>
                              <m:r>
                                <a:rPr lang="en-US" sz="2000" b="0" i="1" smtClean="0">
                                  <a:latin typeface="Cambria Math" panose="02040503050406030204" pitchFamily="18" charset="0"/>
                                </a:rPr>
                                <m:t>𝑦</m:t>
                              </m:r>
                            </m:sub>
                            <m:sup>
                              <m:r>
                                <a:rPr lang="en-US" sz="2000" b="0" i="1" smtClean="0">
                                  <a:latin typeface="Cambria Math" panose="02040503050406030204" pitchFamily="18" charset="0"/>
                                </a:rPr>
                                <m:t>2</m:t>
                              </m:r>
                            </m:sup>
                          </m:sSubSup>
                        </m:e>
                      </m:rad>
                      <m:r>
                        <a:rPr lang="en-US" sz="2000" b="0" i="1" smtClean="0">
                          <a:latin typeface="Cambria Math" panose="02040503050406030204" pitchFamily="18" charset="0"/>
                        </a:rPr>
                        <m:t>=</m:t>
                      </m:r>
                      <m:rad>
                        <m:radPr>
                          <m:degHide m:val="on"/>
                          <m:ctrlPr>
                            <a:rPr lang="en-US" sz="2000" b="0" i="1" smtClean="0">
                              <a:latin typeface="Cambria Math" panose="02040503050406030204" pitchFamily="18" charset="0"/>
                            </a:rPr>
                          </m:ctrlPr>
                        </m:radPr>
                        <m:deg/>
                        <m:e>
                          <m:sSup>
                            <m:sSupPr>
                              <m:ctrlPr>
                                <a:rPr lang="en-US" sz="2000" i="1" smtClean="0">
                                  <a:latin typeface="Cambria Math" panose="02040503050406030204" pitchFamily="18" charset="0"/>
                                </a:rPr>
                              </m:ctrlPr>
                            </m:sSupPr>
                            <m:e>
                              <m:d>
                                <m:dPr>
                                  <m:begChr m:val="["/>
                                  <m:endChr m:val="]"/>
                                  <m:ctrlPr>
                                    <a:rPr lang="en-US" sz="2000" i="1">
                                      <a:latin typeface="Cambria Math" panose="02040503050406030204" pitchFamily="18" charset="0"/>
                                    </a:rPr>
                                  </m:ctrlPr>
                                </m:dPr>
                                <m:e>
                                  <m:d>
                                    <m:dPr>
                                      <m:ctrlPr>
                                        <a:rPr lang="en-US" sz="2000" i="1">
                                          <a:latin typeface="Cambria Math" panose="02040503050406030204" pitchFamily="18" charset="0"/>
                                        </a:rPr>
                                      </m:ctrlPr>
                                    </m:dPr>
                                    <m:e>
                                      <m:f>
                                        <m:fPr>
                                          <m:ctrlPr>
                                            <a:rPr lang="en-US" sz="2000" i="1">
                                              <a:latin typeface="Cambria Math" panose="02040503050406030204" pitchFamily="18" charset="0"/>
                                            </a:rPr>
                                          </m:ctrlPr>
                                        </m:fPr>
                                        <m:num>
                                          <m:r>
                                            <a:rPr lang="en-US" sz="2000" i="1">
                                              <a:latin typeface="Cambria Math" panose="02040503050406030204" pitchFamily="18" charset="0"/>
                                            </a:rPr>
                                            <m:t>−</m:t>
                                          </m:r>
                                          <m:sSup>
                                            <m:sSupPr>
                                              <m:ctrlPr>
                                                <a:rPr lang="en-US" sz="2000" i="1">
                                                  <a:latin typeface="Cambria Math" panose="02040503050406030204" pitchFamily="18" charset="0"/>
                                                </a:rPr>
                                              </m:ctrlPr>
                                            </m:sSupPr>
                                            <m:e>
                                              <m:r>
                                                <a:rPr lang="en-US" sz="2000" i="1">
                                                  <a:latin typeface="Cambria Math" panose="02040503050406030204" pitchFamily="18" charset="0"/>
                                                </a:rPr>
                                                <m:t>𝑣</m:t>
                                              </m:r>
                                            </m:e>
                                            <m:sup>
                                              <m:r>
                                                <a:rPr lang="en-US" sz="2000" i="1">
                                                  <a:latin typeface="Cambria Math" panose="02040503050406030204" pitchFamily="18" charset="0"/>
                                                </a:rPr>
                                                <m:t>2</m:t>
                                              </m:r>
                                            </m:sup>
                                          </m:sSup>
                                        </m:num>
                                        <m:den>
                                          <m:r>
                                            <a:rPr lang="en-US" sz="2000" i="1">
                                              <a:latin typeface="Cambria Math" panose="02040503050406030204" pitchFamily="18" charset="0"/>
                                            </a:rPr>
                                            <m:t>𝑟</m:t>
                                          </m:r>
                                        </m:den>
                                      </m:f>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𝑐𝑜𝑠</m:t>
                                      </m:r>
                                      <m:r>
                                        <a:rPr lang="en-US" sz="2000" i="1">
                                          <a:latin typeface="Cambria Math" panose="02040503050406030204" pitchFamily="18" charset="0"/>
                                          <a:ea typeface="Cambria Math" panose="02040503050406030204" pitchFamily="18" charset="0"/>
                                        </a:rPr>
                                        <m:t>𝜃</m:t>
                                      </m:r>
                                    </m:e>
                                  </m:d>
                                  <m:acc>
                                    <m:accPr>
                                      <m:chr m:val="̂"/>
                                      <m:ctrlPr>
                                        <a:rPr lang="en-US" sz="2000" i="1">
                                          <a:latin typeface="Cambria Math" panose="02040503050406030204" pitchFamily="18" charset="0"/>
                                        </a:rPr>
                                      </m:ctrlPr>
                                    </m:accPr>
                                    <m:e>
                                      <m:r>
                                        <a:rPr lang="en-US" sz="2000" i="1">
                                          <a:latin typeface="Cambria Math" panose="02040503050406030204" pitchFamily="18" charset="0"/>
                                        </a:rPr>
                                        <m:t>𝑖</m:t>
                                      </m:r>
                                    </m:e>
                                  </m:acc>
                                </m:e>
                              </m:d>
                            </m:e>
                            <m:sup>
                              <m:r>
                                <a:rPr lang="en-US" sz="2000" b="0" i="1" smtClean="0">
                                  <a:latin typeface="Cambria Math" panose="02040503050406030204" pitchFamily="18" charset="0"/>
                                </a:rPr>
                                <m:t>2</m:t>
                              </m:r>
                            </m:sup>
                          </m:sSup>
                          <m:r>
                            <a:rPr lang="en-US" sz="2000" b="0" i="1" smtClean="0">
                              <a:latin typeface="Cambria Math" panose="02040503050406030204" pitchFamily="18" charset="0"/>
                            </a:rPr>
                            <m:t>+</m:t>
                          </m:r>
                          <m:sSup>
                            <m:sSupPr>
                              <m:ctrlPr>
                                <a:rPr lang="en-US" sz="2000" b="0" i="1" smtClean="0">
                                  <a:latin typeface="Cambria Math" panose="02040503050406030204" pitchFamily="18" charset="0"/>
                                </a:rPr>
                              </m:ctrlPr>
                            </m:sSupPr>
                            <m:e>
                              <m:d>
                                <m:dPr>
                                  <m:begChr m:val="["/>
                                  <m:endChr m:val="]"/>
                                  <m:ctrlPr>
                                    <a:rPr lang="en-US" sz="2000" i="1">
                                      <a:latin typeface="Cambria Math" panose="02040503050406030204" pitchFamily="18" charset="0"/>
                                    </a:rPr>
                                  </m:ctrlPr>
                                </m:dPr>
                                <m:e>
                                  <m:d>
                                    <m:dPr>
                                      <m:ctrlPr>
                                        <a:rPr lang="en-US" sz="2000" i="1">
                                          <a:latin typeface="Cambria Math" panose="02040503050406030204" pitchFamily="18" charset="0"/>
                                        </a:rPr>
                                      </m:ctrlPr>
                                    </m:dPr>
                                    <m:e>
                                      <m:f>
                                        <m:fPr>
                                          <m:ctrlPr>
                                            <a:rPr lang="en-US" sz="2000" i="1">
                                              <a:latin typeface="Cambria Math" panose="02040503050406030204" pitchFamily="18" charset="0"/>
                                            </a:rPr>
                                          </m:ctrlPr>
                                        </m:fPr>
                                        <m:num>
                                          <m:r>
                                            <a:rPr lang="en-US" sz="2000" i="1">
                                              <a:latin typeface="Cambria Math" panose="02040503050406030204" pitchFamily="18" charset="0"/>
                                            </a:rPr>
                                            <m:t>−</m:t>
                                          </m:r>
                                          <m:sSup>
                                            <m:sSupPr>
                                              <m:ctrlPr>
                                                <a:rPr lang="en-US" sz="2000" i="1">
                                                  <a:latin typeface="Cambria Math" panose="02040503050406030204" pitchFamily="18" charset="0"/>
                                                </a:rPr>
                                              </m:ctrlPr>
                                            </m:sSupPr>
                                            <m:e>
                                              <m:r>
                                                <a:rPr lang="en-US" sz="2000" i="1">
                                                  <a:latin typeface="Cambria Math" panose="02040503050406030204" pitchFamily="18" charset="0"/>
                                                </a:rPr>
                                                <m:t>𝑣</m:t>
                                              </m:r>
                                            </m:e>
                                            <m:sup>
                                              <m:r>
                                                <a:rPr lang="en-US" sz="2000" i="1">
                                                  <a:latin typeface="Cambria Math" panose="02040503050406030204" pitchFamily="18" charset="0"/>
                                                </a:rPr>
                                                <m:t>2</m:t>
                                              </m:r>
                                            </m:sup>
                                          </m:sSup>
                                        </m:num>
                                        <m:den>
                                          <m:r>
                                            <a:rPr lang="en-US" sz="2000" i="1">
                                              <a:latin typeface="Cambria Math" panose="02040503050406030204" pitchFamily="18" charset="0"/>
                                            </a:rPr>
                                            <m:t>𝑟</m:t>
                                          </m:r>
                                        </m:den>
                                      </m:f>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𝑠𝑖𝑛</m:t>
                                      </m:r>
                                      <m:r>
                                        <a:rPr lang="en-US" sz="2000" i="1">
                                          <a:latin typeface="Cambria Math" panose="02040503050406030204" pitchFamily="18" charset="0"/>
                                          <a:ea typeface="Cambria Math" panose="02040503050406030204" pitchFamily="18" charset="0"/>
                                        </a:rPr>
                                        <m:t>𝜃</m:t>
                                      </m:r>
                                    </m:e>
                                  </m:d>
                                  <m:acc>
                                    <m:accPr>
                                      <m:chr m:val="̂"/>
                                      <m:ctrlPr>
                                        <a:rPr lang="en-US" sz="2000" i="1">
                                          <a:latin typeface="Cambria Math" panose="02040503050406030204" pitchFamily="18" charset="0"/>
                                        </a:rPr>
                                      </m:ctrlPr>
                                    </m:accPr>
                                    <m:e>
                                      <m:r>
                                        <a:rPr lang="en-US" sz="2000" b="0" i="1" smtClean="0">
                                          <a:latin typeface="Cambria Math" panose="02040503050406030204" pitchFamily="18" charset="0"/>
                                        </a:rPr>
                                        <m:t>𝑗</m:t>
                                      </m:r>
                                    </m:e>
                                  </m:acc>
                                </m:e>
                              </m:d>
                            </m:e>
                            <m:sup>
                              <m:r>
                                <a:rPr lang="en-US" sz="2000" b="0" i="1" smtClean="0">
                                  <a:latin typeface="Cambria Math" panose="02040503050406030204" pitchFamily="18" charset="0"/>
                                </a:rPr>
                                <m:t>2</m:t>
                              </m:r>
                            </m:sup>
                          </m:sSup>
                        </m:e>
                      </m:rad>
                    </m:oMath>
                  </m:oMathPara>
                </a14:m>
                <a:endParaRPr lang="en-US" sz="2000" dirty="0"/>
              </a:p>
            </p:txBody>
          </p:sp>
        </mc:Choice>
        <mc:Fallback xmlns="">
          <p:sp>
            <p:nvSpPr>
              <p:cNvPr id="35" name="TextBox 34"/>
              <p:cNvSpPr txBox="1">
                <a:spLocks noRot="1" noChangeAspect="1" noMove="1" noResize="1" noEditPoints="1" noAdjustHandles="1" noChangeArrowheads="1" noChangeShapeType="1" noTextEdit="1"/>
              </p:cNvSpPr>
              <p:nvPr/>
            </p:nvSpPr>
            <p:spPr>
              <a:xfrm>
                <a:off x="2116804" y="1435798"/>
                <a:ext cx="6439526" cy="909352"/>
              </a:xfrm>
              <a:prstGeom prst="rect">
                <a:avLst/>
              </a:prstGeom>
              <a:blipFill rotWithShape="0">
                <a:blip r:embed="rId7"/>
                <a:stretch>
                  <a:fillRect/>
                </a:stretch>
              </a:blipFill>
            </p:spPr>
            <p:txBody>
              <a:bodyPr/>
              <a:lstStyle/>
              <a:p>
                <a:r>
                  <a:rPr lang="en-US">
                    <a:noFill/>
                  </a:rPr>
                  <a:t> </a:t>
                </a:r>
              </a:p>
            </p:txBody>
          </p:sp>
        </mc:Fallback>
      </mc:AlternateContent>
      <p:grpSp>
        <p:nvGrpSpPr>
          <p:cNvPr id="7" name="Group 6"/>
          <p:cNvGrpSpPr/>
          <p:nvPr/>
        </p:nvGrpSpPr>
        <p:grpSpPr>
          <a:xfrm>
            <a:off x="8140019" y="1988039"/>
            <a:ext cx="3657600" cy="3657600"/>
            <a:chOff x="8140019" y="1988039"/>
            <a:chExt cx="3657600" cy="3657600"/>
          </a:xfrm>
        </p:grpSpPr>
        <mc:AlternateContent xmlns:mc="http://schemas.openxmlformats.org/markup-compatibility/2006" xmlns:a14="http://schemas.microsoft.com/office/drawing/2010/main">
          <mc:Choice Requires="a14">
            <p:sp>
              <p:nvSpPr>
                <p:cNvPr id="32" name="Text Box 6"/>
                <p:cNvSpPr txBox="1">
                  <a:spLocks noChangeArrowheads="1"/>
                </p:cNvSpPr>
                <p:nvPr/>
              </p:nvSpPr>
              <p:spPr bwMode="auto">
                <a:xfrm>
                  <a:off x="9988049" y="2486427"/>
                  <a:ext cx="347702" cy="32672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p>
                  <a:pPr/>
                  <a14:m>
                    <m:oMathPara xmlns:m="http://schemas.openxmlformats.org/officeDocument/2006/math">
                      <m:oMathParaPr>
                        <m:jc m:val="centerGroup"/>
                      </m:oMathParaPr>
                      <m:oMath xmlns:m="http://schemas.openxmlformats.org/officeDocument/2006/math">
                        <m:sSub>
                          <m:sSubPr>
                            <m:ctrlPr>
                              <a:rPr lang="en-US" altLang="en-US" sz="1600" i="1" dirty="0" smtClean="0">
                                <a:solidFill>
                                  <a:srgbClr val="FF0000"/>
                                </a:solidFill>
                                <a:latin typeface="Cambria Math" panose="02040503050406030204" pitchFamily="18" charset="0"/>
                              </a:rPr>
                            </m:ctrlPr>
                          </m:sSubPr>
                          <m:e>
                            <m:r>
                              <a:rPr lang="en-US" altLang="en-US" sz="1600" b="0" i="1" dirty="0" smtClean="0">
                                <a:solidFill>
                                  <a:srgbClr val="FF0000"/>
                                </a:solidFill>
                                <a:latin typeface="Cambria Math" panose="02040503050406030204" pitchFamily="18" charset="0"/>
                              </a:rPr>
                              <m:t>𝑎</m:t>
                            </m:r>
                            <m:r>
                              <m:rPr>
                                <m:nor/>
                              </m:rPr>
                              <a:rPr lang="en-US" altLang="en-US" sz="1600" baseline="-25000" dirty="0">
                                <a:solidFill>
                                  <a:srgbClr val="FF0000"/>
                                </a:solidFill>
                              </a:rPr>
                              <m:t> </m:t>
                            </m:r>
                          </m:e>
                          <m:sub>
                            <m:r>
                              <a:rPr lang="en-US" altLang="en-US" sz="1600" b="0" i="1" dirty="0" smtClean="0">
                                <a:solidFill>
                                  <a:srgbClr val="FF0000"/>
                                </a:solidFill>
                                <a:latin typeface="Cambria Math" panose="02040503050406030204" pitchFamily="18" charset="0"/>
                              </a:rPr>
                              <m:t>𝑥</m:t>
                            </m:r>
                          </m:sub>
                        </m:sSub>
                      </m:oMath>
                    </m:oMathPara>
                  </a14:m>
                  <a:endParaRPr lang="en-US" altLang="en-US" sz="1600" baseline="-25000" dirty="0">
                    <a:solidFill>
                      <a:srgbClr val="FF0000"/>
                    </a:solidFill>
                  </a:endParaRPr>
                </a:p>
              </p:txBody>
            </p:sp>
          </mc:Choice>
          <mc:Fallback xmlns="">
            <p:sp>
              <p:nvSpPr>
                <p:cNvPr id="32" name="Text Box 6"/>
                <p:cNvSpPr txBox="1">
                  <a:spLocks noRot="1" noChangeAspect="1" noMove="1" noResize="1" noEditPoints="1" noAdjustHandles="1" noChangeArrowheads="1" noChangeShapeType="1" noTextEdit="1"/>
                </p:cNvSpPr>
                <p:nvPr/>
              </p:nvSpPr>
              <p:spPr bwMode="auto">
                <a:xfrm>
                  <a:off x="9988049" y="2486427"/>
                  <a:ext cx="347702" cy="326728"/>
                </a:xfrm>
                <a:prstGeom prst="rect">
                  <a:avLst/>
                </a:prstGeom>
                <a:blipFill rotWithShape="0">
                  <a:blip r:embed="rId2"/>
                  <a:stretch>
                    <a:fillRect r="-3509"/>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grpSp>
          <p:nvGrpSpPr>
            <p:cNvPr id="4" name="Group 4"/>
            <p:cNvGrpSpPr>
              <a:grpSpLocks/>
            </p:cNvGrpSpPr>
            <p:nvPr/>
          </p:nvGrpSpPr>
          <p:grpSpPr bwMode="auto">
            <a:xfrm rot="18091620">
              <a:off x="8892421" y="2703655"/>
              <a:ext cx="2045244" cy="2121150"/>
              <a:chOff x="3227" y="11908"/>
              <a:chExt cx="1801" cy="1801"/>
            </a:xfrm>
          </p:grpSpPr>
          <p:sp>
            <p:nvSpPr>
              <p:cNvPr id="9" name="Oval 9"/>
              <p:cNvSpPr>
                <a:spLocks noChangeAspect="1" noChangeArrowheads="1"/>
              </p:cNvSpPr>
              <p:nvPr/>
            </p:nvSpPr>
            <p:spPr bwMode="auto">
              <a:xfrm>
                <a:off x="3227" y="11908"/>
                <a:ext cx="1801" cy="1801"/>
              </a:xfrm>
              <a:prstGeom prst="ellipse">
                <a:avLst/>
              </a:prstGeom>
              <a:solidFill>
                <a:srgbClr val="FFFFFF"/>
              </a:solidFill>
              <a:ln w="9525">
                <a:solidFill>
                  <a:srgbClr val="000000"/>
                </a:solidFill>
                <a:round/>
                <a:headEnd/>
                <a:tailEnd/>
              </a:ln>
            </p:spPr>
            <p:txBody>
              <a:bodyPr/>
              <a:lstStyle/>
              <a:p>
                <a:endParaRPr lang="en-US"/>
              </a:p>
            </p:txBody>
          </p:sp>
          <mc:AlternateContent xmlns:mc="http://schemas.openxmlformats.org/markup-compatibility/2006" xmlns:a14="http://schemas.microsoft.com/office/drawing/2010/main">
            <mc:Choice Requires="a14">
              <p:sp>
                <p:nvSpPr>
                  <p:cNvPr id="12" name="Text Box 12"/>
                  <p:cNvSpPr txBox="1">
                    <a:spLocks noChangeArrowheads="1"/>
                  </p:cNvSpPr>
                  <p:nvPr/>
                </p:nvSpPr>
                <p:spPr bwMode="auto">
                  <a:xfrm rot="3508380">
                    <a:off x="4289" y="12469"/>
                    <a:ext cx="498" cy="4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algn="l"/>
                    <a14:m>
                      <m:oMathPara xmlns:m="http://schemas.openxmlformats.org/officeDocument/2006/math">
                        <m:oMathParaPr>
                          <m:jc m:val="centerGroup"/>
                        </m:oMathParaPr>
                        <m:oMath xmlns:m="http://schemas.openxmlformats.org/officeDocument/2006/math">
                          <m:r>
                            <a:rPr lang="en-US" altLang="en-US" sz="1600" b="0" i="1" dirty="0" smtClean="0">
                              <a:solidFill>
                                <a:srgbClr val="FF0000"/>
                              </a:solidFill>
                              <a:latin typeface="Cambria Math" panose="02040503050406030204" pitchFamily="18" charset="0"/>
                            </a:rPr>
                            <m:t>𝑎</m:t>
                          </m:r>
                        </m:oMath>
                      </m:oMathPara>
                    </a14:m>
                    <a:endParaRPr lang="en-US" altLang="en-US" sz="1600" baseline="-25000" dirty="0">
                      <a:solidFill>
                        <a:srgbClr val="FF0000"/>
                      </a:solidFill>
                    </a:endParaRPr>
                  </a:p>
                </p:txBody>
              </p:sp>
            </mc:Choice>
            <mc:Fallback xmlns="">
              <p:sp>
                <p:nvSpPr>
                  <p:cNvPr id="12" name="Text Box 12"/>
                  <p:cNvSpPr txBox="1">
                    <a:spLocks noRot="1" noChangeAspect="1" noMove="1" noResize="1" noEditPoints="1" noAdjustHandles="1" noChangeArrowheads="1" noChangeShapeType="1" noTextEdit="1"/>
                  </p:cNvSpPr>
                  <p:nvPr/>
                </p:nvSpPr>
                <p:spPr bwMode="auto">
                  <a:xfrm rot="3508380">
                    <a:off x="4289" y="12469"/>
                    <a:ext cx="498" cy="476"/>
                  </a:xfrm>
                  <a:prstGeom prst="rect">
                    <a:avLst/>
                  </a:prstGeom>
                  <a:blipFill rotWithShape="0">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grpSp>
        <p:cxnSp>
          <p:nvCxnSpPr>
            <p:cNvPr id="17" name="Straight Connector 16"/>
            <p:cNvCxnSpPr/>
            <p:nvPr/>
          </p:nvCxnSpPr>
          <p:spPr>
            <a:xfrm>
              <a:off x="8140019" y="3779384"/>
              <a:ext cx="3657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a:off x="8049393" y="3816839"/>
              <a:ext cx="3657600" cy="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Rectangle 19"/>
                <p:cNvSpPr/>
                <p:nvPr/>
              </p:nvSpPr>
              <p:spPr>
                <a:xfrm>
                  <a:off x="10417761" y="2577841"/>
                  <a:ext cx="36862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dirty="0">
                            <a:solidFill>
                              <a:schemeClr val="accent6">
                                <a:lumMod val="75000"/>
                              </a:schemeClr>
                            </a:solidFill>
                            <a:latin typeface="Cambria Math" panose="02040503050406030204" pitchFamily="18" charset="0"/>
                          </a:rPr>
                          <m:t>𝑝</m:t>
                        </m:r>
                      </m:oMath>
                    </m:oMathPara>
                  </a14:m>
                  <a:endParaRPr lang="en-US" dirty="0"/>
                </a:p>
              </p:txBody>
            </p:sp>
          </mc:Choice>
          <mc:Fallback xmlns="">
            <p:sp>
              <p:nvSpPr>
                <p:cNvPr id="20" name="Rectangle 19"/>
                <p:cNvSpPr>
                  <a:spLocks noRot="1" noChangeAspect="1" noMove="1" noResize="1" noEditPoints="1" noAdjustHandles="1" noChangeArrowheads="1" noChangeShapeType="1" noTextEdit="1"/>
                </p:cNvSpPr>
                <p:nvPr/>
              </p:nvSpPr>
              <p:spPr>
                <a:xfrm>
                  <a:off x="10417761" y="2577841"/>
                  <a:ext cx="368627" cy="369332"/>
                </a:xfrm>
                <a:prstGeom prst="rect">
                  <a:avLst/>
                </a:prstGeom>
                <a:blipFill rotWithShape="0">
                  <a:blip r:embed="rId6"/>
                  <a:stretch>
                    <a:fillRect b="-6667"/>
                  </a:stretch>
                </a:blipFill>
              </p:spPr>
              <p:txBody>
                <a:bodyPr/>
                <a:lstStyle/>
                <a:p>
                  <a:r>
                    <a:rPr lang="en-US">
                      <a:noFill/>
                    </a:rPr>
                    <a:t> </a:t>
                  </a:r>
                </a:p>
              </p:txBody>
            </p:sp>
          </mc:Fallback>
        </mc:AlternateContent>
        <p:sp>
          <p:nvSpPr>
            <p:cNvPr id="21" name="Line 14"/>
            <p:cNvSpPr>
              <a:spLocks noChangeShapeType="1"/>
            </p:cNvSpPr>
            <p:nvPr/>
          </p:nvSpPr>
          <p:spPr bwMode="auto">
            <a:xfrm rot="17700000" flipH="1">
              <a:off x="10116358" y="3051738"/>
              <a:ext cx="547494" cy="253751"/>
            </a:xfrm>
            <a:prstGeom prst="line">
              <a:avLst/>
            </a:prstGeom>
            <a:noFill/>
            <a:ln w="12700">
              <a:solidFill>
                <a:srgbClr val="FF0000"/>
              </a:solidFill>
              <a:prstDash val="sysDash"/>
              <a:round/>
              <a:headEnd type="none"/>
              <a:tailEnd type="arrow"/>
            </a:ln>
            <a:extLst>
              <a:ext uri="{909E8E84-426E-40DD-AFC4-6F175D3DCCD1}">
                <a14:hiddenFill xmlns:a14="http://schemas.microsoft.com/office/drawing/2010/main">
                  <a:noFill/>
                </a14:hiddenFill>
              </a:ext>
            </a:extLst>
          </p:spPr>
          <p:txBody>
            <a:bodyPr/>
            <a:lstStyle/>
            <a:p>
              <a:endParaRPr lang="en-US"/>
            </a:p>
          </p:txBody>
        </p:sp>
        <p:sp>
          <p:nvSpPr>
            <p:cNvPr id="33" name="Line 14"/>
            <p:cNvSpPr>
              <a:spLocks noChangeShapeType="1"/>
            </p:cNvSpPr>
            <p:nvPr/>
          </p:nvSpPr>
          <p:spPr bwMode="auto">
            <a:xfrm rot="17700000" flipH="1" flipV="1">
              <a:off x="9860714" y="3141140"/>
              <a:ext cx="712410" cy="48426"/>
            </a:xfrm>
            <a:prstGeom prst="line">
              <a:avLst/>
            </a:prstGeom>
            <a:noFill/>
            <a:ln w="12700">
              <a:solidFill>
                <a:srgbClr val="FF0000"/>
              </a:solidFill>
              <a:prstDash val="solid"/>
              <a:round/>
              <a:headEnd type="none"/>
              <a:tailEnd type="arrow"/>
            </a:ln>
            <a:extLst>
              <a:ext uri="{909E8E84-426E-40DD-AFC4-6F175D3DCCD1}">
                <a14:hiddenFill xmlns:a14="http://schemas.microsoft.com/office/drawing/2010/main">
                  <a:noFill/>
                </a14:hiddenFill>
              </a:ext>
            </a:extLst>
          </p:spPr>
          <p:txBody>
            <a:bodyPr/>
            <a:lstStyle/>
            <a:p>
              <a:endParaRPr lang="en-US"/>
            </a:p>
          </p:txBody>
        </p:sp>
        <p:sp>
          <p:nvSpPr>
            <p:cNvPr id="34" name="Line 14"/>
            <p:cNvSpPr>
              <a:spLocks noChangeShapeType="1"/>
            </p:cNvSpPr>
            <p:nvPr/>
          </p:nvSpPr>
          <p:spPr bwMode="auto">
            <a:xfrm rot="1500000" flipH="1">
              <a:off x="10060096" y="2786760"/>
              <a:ext cx="312503" cy="143400"/>
            </a:xfrm>
            <a:prstGeom prst="line">
              <a:avLst/>
            </a:prstGeom>
            <a:noFill/>
            <a:ln w="12700">
              <a:solidFill>
                <a:srgbClr val="FF0000"/>
              </a:solidFill>
              <a:prstDash val="sysDash"/>
              <a:round/>
              <a:headEnd type="none"/>
              <a:tailEnd type="arrow"/>
            </a:ln>
            <a:extLst>
              <a:ext uri="{909E8E84-426E-40DD-AFC4-6F175D3DCCD1}">
                <a14:hiddenFill xmlns:a14="http://schemas.microsoft.com/office/drawing/2010/main">
                  <a:noFill/>
                </a14:hiddenFill>
              </a:ext>
            </a:extLst>
          </p:spPr>
          <p:txBody>
            <a:bodyPr/>
            <a:lstStyle/>
            <a:p>
              <a:endParaRPr lang="en-US"/>
            </a:p>
          </p:txBody>
        </p:sp>
        <p:sp>
          <p:nvSpPr>
            <p:cNvPr id="19" name="Oval 18"/>
            <p:cNvSpPr>
              <a:spLocks noChangeAspect="1"/>
            </p:cNvSpPr>
            <p:nvPr/>
          </p:nvSpPr>
          <p:spPr>
            <a:xfrm>
              <a:off x="10345363" y="2806376"/>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0" name="Text Box 6"/>
                <p:cNvSpPr txBox="1">
                  <a:spLocks noChangeArrowheads="1"/>
                </p:cNvSpPr>
                <p:nvPr/>
              </p:nvSpPr>
              <p:spPr bwMode="auto">
                <a:xfrm>
                  <a:off x="10360103" y="3097269"/>
                  <a:ext cx="471483" cy="386694"/>
                </a:xfrm>
                <a:prstGeom prst="rect">
                  <a:avLst/>
                </a:prstGeom>
                <a:noFill/>
                <a:ln>
                  <a:noFill/>
                </a:ln>
              </p:spPr>
              <p:txBody>
                <a:bodyPr/>
                <a:lstStyle/>
                <a:p>
                  <a:pPr/>
                  <a14:m>
                    <m:oMathPara xmlns:m="http://schemas.openxmlformats.org/officeDocument/2006/math">
                      <m:oMathParaPr>
                        <m:jc m:val="centerGroup"/>
                      </m:oMathParaPr>
                      <m:oMath xmlns:m="http://schemas.openxmlformats.org/officeDocument/2006/math">
                        <m:sSub>
                          <m:sSubPr>
                            <m:ctrlPr>
                              <a:rPr lang="en-US" altLang="en-US" sz="1600" i="1" dirty="0" smtClean="0">
                                <a:solidFill>
                                  <a:srgbClr val="FF0000"/>
                                </a:solidFill>
                                <a:latin typeface="Cambria Math" panose="02040503050406030204" pitchFamily="18" charset="0"/>
                              </a:rPr>
                            </m:ctrlPr>
                          </m:sSubPr>
                          <m:e>
                            <m:r>
                              <a:rPr lang="en-US" altLang="en-US" sz="1600" b="0" i="1" dirty="0" smtClean="0">
                                <a:solidFill>
                                  <a:srgbClr val="FF0000"/>
                                </a:solidFill>
                                <a:latin typeface="Cambria Math" panose="02040503050406030204" pitchFamily="18" charset="0"/>
                              </a:rPr>
                              <m:t>𝑎</m:t>
                            </m:r>
                            <m:r>
                              <m:rPr>
                                <m:nor/>
                              </m:rPr>
                              <a:rPr lang="en-US" altLang="en-US" sz="1600" baseline="-25000" dirty="0">
                                <a:solidFill>
                                  <a:srgbClr val="FF0000"/>
                                </a:solidFill>
                              </a:rPr>
                              <m:t> </m:t>
                            </m:r>
                          </m:e>
                          <m:sub>
                            <m:r>
                              <a:rPr lang="en-US" altLang="en-US" sz="1600" b="0" i="1" dirty="0" smtClean="0">
                                <a:solidFill>
                                  <a:srgbClr val="FF0000"/>
                                </a:solidFill>
                                <a:latin typeface="Cambria Math" panose="02040503050406030204" pitchFamily="18" charset="0"/>
                              </a:rPr>
                              <m:t>𝑦</m:t>
                            </m:r>
                          </m:sub>
                        </m:sSub>
                      </m:oMath>
                    </m:oMathPara>
                  </a14:m>
                  <a:endParaRPr lang="en-US" altLang="en-US" sz="1600" baseline="-25000" dirty="0">
                    <a:solidFill>
                      <a:srgbClr val="FF0000"/>
                    </a:solidFill>
                  </a:endParaRPr>
                </a:p>
              </p:txBody>
            </p:sp>
          </mc:Choice>
          <mc:Fallback xmlns="">
            <p:sp>
              <p:nvSpPr>
                <p:cNvPr id="30" name="Text Box 6"/>
                <p:cNvSpPr txBox="1">
                  <a:spLocks noRot="1" noChangeAspect="1" noMove="1" noResize="1" noEditPoints="1" noAdjustHandles="1" noChangeArrowheads="1" noChangeShapeType="1" noTextEdit="1"/>
                </p:cNvSpPr>
                <p:nvPr/>
              </p:nvSpPr>
              <p:spPr bwMode="auto">
                <a:xfrm>
                  <a:off x="10360103" y="3097269"/>
                  <a:ext cx="471483" cy="386694"/>
                </a:xfrm>
                <a:prstGeom prst="rect">
                  <a:avLst/>
                </a:prstGeom>
                <a:blipFill rotWithShape="0">
                  <a:blip r:embed="rId8"/>
                  <a:stretch>
                    <a:fillRect/>
                  </a:stretch>
                </a:blipFill>
                <a:ln>
                  <a:noFill/>
                </a:ln>
                <a:extLst/>
              </p:spPr>
              <p:txBody>
                <a:bodyPr/>
                <a:lstStyle/>
                <a:p>
                  <a:r>
                    <a:rPr lang="en-US">
                      <a:noFill/>
                    </a:rPr>
                    <a:t> </a:t>
                  </a:r>
                </a:p>
              </p:txBody>
            </p:sp>
          </mc:Fallback>
        </mc:AlternateContent>
        <p:sp>
          <p:nvSpPr>
            <p:cNvPr id="40" name="Text Box 10"/>
            <p:cNvSpPr txBox="1">
              <a:spLocks noChangeArrowheads="1"/>
            </p:cNvSpPr>
            <p:nvPr/>
          </p:nvSpPr>
          <p:spPr bwMode="auto">
            <a:xfrm>
              <a:off x="10078120" y="3176090"/>
              <a:ext cx="242195" cy="231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1400" dirty="0">
                  <a:solidFill>
                    <a:schemeClr val="tx2"/>
                  </a:solidFill>
                  <a:sym typeface="Symbol" panose="05050102010706020507" pitchFamily="18" charset="2"/>
                </a:rPr>
                <a:t></a:t>
              </a:r>
              <a:endParaRPr lang="en-US" altLang="en-US" sz="1400" dirty="0">
                <a:solidFill>
                  <a:schemeClr val="tx2"/>
                </a:solidFill>
              </a:endParaRPr>
            </a:p>
          </p:txBody>
        </p:sp>
        <p:sp>
          <p:nvSpPr>
            <p:cNvPr id="41" name="Line 14"/>
            <p:cNvSpPr>
              <a:spLocks noChangeShapeType="1"/>
            </p:cNvSpPr>
            <p:nvPr/>
          </p:nvSpPr>
          <p:spPr bwMode="auto">
            <a:xfrm rot="1500000" flipH="1">
              <a:off x="10061124" y="3397394"/>
              <a:ext cx="312503" cy="143400"/>
            </a:xfrm>
            <a:prstGeom prst="line">
              <a:avLst/>
            </a:prstGeom>
            <a:noFill/>
            <a:ln w="12700">
              <a:solidFill>
                <a:srgbClr val="FF0000"/>
              </a:solidFill>
              <a:prstDash val="sysDash"/>
              <a:round/>
              <a:headEnd type="none"/>
              <a:tailEnd type="arrow"/>
            </a:ln>
            <a:extLst>
              <a:ext uri="{909E8E84-426E-40DD-AFC4-6F175D3DCCD1}">
                <a14:hiddenFill xmlns:a14="http://schemas.microsoft.com/office/drawing/2010/main">
                  <a:noFill/>
                </a14:hiddenFill>
              </a:ext>
            </a:extLst>
          </p:spPr>
          <p:txBody>
            <a:bodyPr/>
            <a:lstStyle/>
            <a:p>
              <a:endParaRPr lang="en-US"/>
            </a:p>
          </p:txBody>
        </p:sp>
      </p:grpSp>
      <mc:AlternateContent xmlns:mc="http://schemas.openxmlformats.org/markup-compatibility/2006" xmlns:a14="http://schemas.microsoft.com/office/drawing/2010/main">
        <mc:Choice Requires="a14">
          <p:sp>
            <p:nvSpPr>
              <p:cNvPr id="29" name="TextBox 28"/>
              <p:cNvSpPr txBox="1"/>
              <p:nvPr/>
            </p:nvSpPr>
            <p:spPr>
              <a:xfrm>
                <a:off x="1986315" y="2664876"/>
                <a:ext cx="5005136" cy="90935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a</m:t>
                      </m:r>
                      <m:r>
                        <a:rPr lang="en-US" sz="2000" b="0" i="1" smtClean="0">
                          <a:latin typeface="Cambria Math" panose="02040503050406030204" pitchFamily="18" charset="0"/>
                        </a:rPr>
                        <m:t>=</m:t>
                      </m:r>
                      <m:rad>
                        <m:radPr>
                          <m:degHide m:val="on"/>
                          <m:ctrlPr>
                            <a:rPr lang="en-US" sz="2000" b="0" i="1" smtClean="0">
                              <a:latin typeface="Cambria Math" panose="02040503050406030204" pitchFamily="18" charset="0"/>
                            </a:rPr>
                          </m:ctrlPr>
                        </m:radPr>
                        <m:deg/>
                        <m:e>
                          <m:d>
                            <m:dPr>
                              <m:ctrlPr>
                                <a:rPr lang="en-US" sz="2000" i="1">
                                  <a:latin typeface="Cambria Math" panose="02040503050406030204" pitchFamily="18" charset="0"/>
                                </a:rPr>
                              </m:ctrlPr>
                            </m:dPr>
                            <m:e>
                              <m:f>
                                <m:fPr>
                                  <m:ctrlPr>
                                    <a:rPr lang="en-US" sz="2000" i="1">
                                      <a:latin typeface="Cambria Math" panose="02040503050406030204" pitchFamily="18" charset="0"/>
                                    </a:rPr>
                                  </m:ctrlPr>
                                </m:fPr>
                                <m:num>
                                  <m:sSup>
                                    <m:sSupPr>
                                      <m:ctrlPr>
                                        <a:rPr lang="en-US" sz="2000" i="1">
                                          <a:latin typeface="Cambria Math" panose="02040503050406030204" pitchFamily="18" charset="0"/>
                                        </a:rPr>
                                      </m:ctrlPr>
                                    </m:sSupPr>
                                    <m:e>
                                      <m:r>
                                        <a:rPr lang="en-US" sz="2000" i="1">
                                          <a:latin typeface="Cambria Math" panose="02040503050406030204" pitchFamily="18" charset="0"/>
                                        </a:rPr>
                                        <m:t>𝑣</m:t>
                                      </m:r>
                                    </m:e>
                                    <m:sup>
                                      <m:r>
                                        <a:rPr lang="en-US" sz="2000" i="1">
                                          <a:latin typeface="Cambria Math" panose="02040503050406030204" pitchFamily="18" charset="0"/>
                                        </a:rPr>
                                        <m:t>4</m:t>
                                      </m:r>
                                    </m:sup>
                                  </m:sSup>
                                </m:num>
                                <m:den>
                                  <m:sSup>
                                    <m:sSupPr>
                                      <m:ctrlPr>
                                        <a:rPr lang="en-US" sz="2000" i="1">
                                          <a:latin typeface="Cambria Math" panose="02040503050406030204" pitchFamily="18" charset="0"/>
                                        </a:rPr>
                                      </m:ctrlPr>
                                    </m:sSupPr>
                                    <m:e>
                                      <m:r>
                                        <a:rPr lang="en-US" sz="2000" i="1">
                                          <a:latin typeface="Cambria Math" panose="02040503050406030204" pitchFamily="18" charset="0"/>
                                        </a:rPr>
                                        <m:t>𝑟</m:t>
                                      </m:r>
                                    </m:e>
                                    <m:sup>
                                      <m:r>
                                        <a:rPr lang="en-US" sz="2000" i="1">
                                          <a:latin typeface="Cambria Math" panose="02040503050406030204" pitchFamily="18" charset="0"/>
                                        </a:rPr>
                                        <m:t>2</m:t>
                                      </m:r>
                                    </m:sup>
                                  </m:sSup>
                                </m:den>
                              </m:f>
                              <m:r>
                                <a:rPr lang="en-US" sz="2000" i="1">
                                  <a:latin typeface="Cambria Math" panose="02040503050406030204" pitchFamily="18" charset="0"/>
                                  <a:ea typeface="Cambria Math" panose="02040503050406030204" pitchFamily="18" charset="0"/>
                                </a:rPr>
                                <m:t>∙</m:t>
                              </m:r>
                              <m:sSup>
                                <m:sSupPr>
                                  <m:ctrlPr>
                                    <a:rPr lang="en-US" sz="2000" i="1">
                                      <a:latin typeface="Cambria Math" panose="02040503050406030204" pitchFamily="18" charset="0"/>
                                      <a:ea typeface="Cambria Math" panose="02040503050406030204" pitchFamily="18" charset="0"/>
                                    </a:rPr>
                                  </m:ctrlPr>
                                </m:sSupPr>
                                <m:e>
                                  <m:r>
                                    <a:rPr lang="en-US" sz="2000" i="1">
                                      <a:latin typeface="Cambria Math" panose="02040503050406030204" pitchFamily="18" charset="0"/>
                                      <a:ea typeface="Cambria Math" panose="02040503050406030204" pitchFamily="18" charset="0"/>
                                    </a:rPr>
                                    <m:t>𝑐𝑜𝑠</m:t>
                                  </m:r>
                                </m:e>
                                <m:sup>
                                  <m:r>
                                    <a:rPr lang="en-US" sz="2000" i="1">
                                      <a:latin typeface="Cambria Math" panose="02040503050406030204" pitchFamily="18" charset="0"/>
                                      <a:ea typeface="Cambria Math" panose="02040503050406030204" pitchFamily="18" charset="0"/>
                                    </a:rPr>
                                    <m:t>2</m:t>
                                  </m:r>
                                </m:sup>
                              </m:sSup>
                              <m:r>
                                <a:rPr lang="en-US" sz="2000" i="1">
                                  <a:latin typeface="Cambria Math" panose="02040503050406030204" pitchFamily="18" charset="0"/>
                                  <a:ea typeface="Cambria Math" panose="02040503050406030204" pitchFamily="18" charset="0"/>
                                </a:rPr>
                                <m:t>𝜃</m:t>
                              </m:r>
                            </m:e>
                          </m:d>
                          <m:acc>
                            <m:accPr>
                              <m:chr m:val="̂"/>
                              <m:ctrlPr>
                                <a:rPr lang="en-US" sz="2000" i="1">
                                  <a:latin typeface="Cambria Math" panose="02040503050406030204" pitchFamily="18" charset="0"/>
                                </a:rPr>
                              </m:ctrlPr>
                            </m:accPr>
                            <m:e>
                              <m:r>
                                <a:rPr lang="en-US" sz="2000" i="1">
                                  <a:latin typeface="Cambria Math" panose="02040503050406030204" pitchFamily="18" charset="0"/>
                                </a:rPr>
                                <m:t>𝑖</m:t>
                              </m:r>
                            </m:e>
                          </m:acc>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i="1">
                                  <a:latin typeface="Cambria Math" panose="02040503050406030204" pitchFamily="18" charset="0"/>
                                </a:rPr>
                                <m:t>𝑖</m:t>
                              </m:r>
                            </m:e>
                          </m:acc>
                          <m:r>
                            <a:rPr lang="en-US" sz="2000" b="0" i="1" smtClean="0">
                              <a:latin typeface="Cambria Math" panose="02040503050406030204" pitchFamily="18" charset="0"/>
                            </a:rPr>
                            <m:t>+</m:t>
                          </m:r>
                          <m:d>
                            <m:dPr>
                              <m:ctrlPr>
                                <a:rPr lang="en-US" sz="2000" i="1">
                                  <a:latin typeface="Cambria Math" panose="02040503050406030204" pitchFamily="18" charset="0"/>
                                </a:rPr>
                              </m:ctrlPr>
                            </m:dPr>
                            <m:e>
                              <m:f>
                                <m:fPr>
                                  <m:ctrlPr>
                                    <a:rPr lang="en-US" sz="2000" i="1">
                                      <a:latin typeface="Cambria Math" panose="02040503050406030204" pitchFamily="18" charset="0"/>
                                    </a:rPr>
                                  </m:ctrlPr>
                                </m:fPr>
                                <m:num>
                                  <m:sSup>
                                    <m:sSupPr>
                                      <m:ctrlPr>
                                        <a:rPr lang="en-US" sz="2000" i="1">
                                          <a:latin typeface="Cambria Math" panose="02040503050406030204" pitchFamily="18" charset="0"/>
                                        </a:rPr>
                                      </m:ctrlPr>
                                    </m:sSupPr>
                                    <m:e>
                                      <m:r>
                                        <a:rPr lang="en-US" sz="2000" i="1">
                                          <a:latin typeface="Cambria Math" panose="02040503050406030204" pitchFamily="18" charset="0"/>
                                        </a:rPr>
                                        <m:t>𝑣</m:t>
                                      </m:r>
                                    </m:e>
                                    <m:sup>
                                      <m:r>
                                        <a:rPr lang="en-US" sz="2000" i="1">
                                          <a:latin typeface="Cambria Math" panose="02040503050406030204" pitchFamily="18" charset="0"/>
                                        </a:rPr>
                                        <m:t>4</m:t>
                                      </m:r>
                                    </m:sup>
                                  </m:sSup>
                                </m:num>
                                <m:den>
                                  <m:sSup>
                                    <m:sSupPr>
                                      <m:ctrlPr>
                                        <a:rPr lang="en-US" sz="2000" i="1">
                                          <a:latin typeface="Cambria Math" panose="02040503050406030204" pitchFamily="18" charset="0"/>
                                        </a:rPr>
                                      </m:ctrlPr>
                                    </m:sSupPr>
                                    <m:e>
                                      <m:r>
                                        <a:rPr lang="en-US" sz="2000" i="1">
                                          <a:latin typeface="Cambria Math" panose="02040503050406030204" pitchFamily="18" charset="0"/>
                                        </a:rPr>
                                        <m:t>𝑟</m:t>
                                      </m:r>
                                    </m:e>
                                    <m:sup>
                                      <m:r>
                                        <a:rPr lang="en-US" sz="2000" i="1">
                                          <a:latin typeface="Cambria Math" panose="02040503050406030204" pitchFamily="18" charset="0"/>
                                        </a:rPr>
                                        <m:t>2</m:t>
                                      </m:r>
                                    </m:sup>
                                  </m:sSup>
                                </m:den>
                              </m:f>
                              <m:r>
                                <a:rPr lang="en-US" sz="2000" i="1">
                                  <a:latin typeface="Cambria Math" panose="02040503050406030204" pitchFamily="18" charset="0"/>
                                  <a:ea typeface="Cambria Math" panose="02040503050406030204" pitchFamily="18" charset="0"/>
                                </a:rPr>
                                <m:t>∙</m:t>
                              </m:r>
                              <m:sSup>
                                <m:sSupPr>
                                  <m:ctrlPr>
                                    <a:rPr lang="en-US" sz="2000" i="1">
                                      <a:latin typeface="Cambria Math" panose="02040503050406030204" pitchFamily="18" charset="0"/>
                                      <a:ea typeface="Cambria Math" panose="02040503050406030204" pitchFamily="18" charset="0"/>
                                    </a:rPr>
                                  </m:ctrlPr>
                                </m:sSupPr>
                                <m:e>
                                  <m:r>
                                    <a:rPr lang="en-US" sz="2000" b="0" i="1" smtClean="0">
                                      <a:latin typeface="Cambria Math" panose="02040503050406030204" pitchFamily="18" charset="0"/>
                                      <a:ea typeface="Cambria Math" panose="02040503050406030204" pitchFamily="18" charset="0"/>
                                    </a:rPr>
                                    <m:t>𝑠𝑖𝑛</m:t>
                                  </m:r>
                                </m:e>
                                <m:sup>
                                  <m:r>
                                    <a:rPr lang="en-US" sz="2000" i="1">
                                      <a:latin typeface="Cambria Math" panose="02040503050406030204" pitchFamily="18" charset="0"/>
                                      <a:ea typeface="Cambria Math" panose="02040503050406030204" pitchFamily="18" charset="0"/>
                                    </a:rPr>
                                    <m:t>2</m:t>
                                  </m:r>
                                </m:sup>
                              </m:sSup>
                              <m:r>
                                <a:rPr lang="en-US" sz="2000" i="1">
                                  <a:latin typeface="Cambria Math" panose="02040503050406030204" pitchFamily="18" charset="0"/>
                                  <a:ea typeface="Cambria Math" panose="02040503050406030204" pitchFamily="18" charset="0"/>
                                </a:rPr>
                                <m:t>𝜃</m:t>
                              </m:r>
                            </m:e>
                          </m:d>
                          <m:acc>
                            <m:accPr>
                              <m:chr m:val="̂"/>
                              <m:ctrlPr>
                                <a:rPr lang="en-US" sz="2000" i="1">
                                  <a:latin typeface="Cambria Math" panose="02040503050406030204" pitchFamily="18" charset="0"/>
                                </a:rPr>
                              </m:ctrlPr>
                            </m:accPr>
                            <m:e>
                              <m:r>
                                <a:rPr lang="en-US" sz="2000" b="0" i="1" smtClean="0">
                                  <a:latin typeface="Cambria Math" panose="02040503050406030204" pitchFamily="18" charset="0"/>
                                </a:rPr>
                                <m:t>𝑗</m:t>
                              </m:r>
                            </m:e>
                          </m:acc>
                          <m:r>
                            <a:rPr lang="en-US" sz="2000" i="1">
                              <a:latin typeface="Cambria Math" panose="02040503050406030204" pitchFamily="18" charset="0"/>
                              <a:ea typeface="Cambria Math" panose="02040503050406030204" pitchFamily="18" charset="0"/>
                            </a:rPr>
                            <m:t>∙</m:t>
                          </m:r>
                          <m:acc>
                            <m:accPr>
                              <m:chr m:val="̂"/>
                              <m:ctrlPr>
                                <a:rPr lang="en-US" sz="2000" i="1">
                                  <a:latin typeface="Cambria Math" panose="02040503050406030204" pitchFamily="18" charset="0"/>
                                </a:rPr>
                              </m:ctrlPr>
                            </m:accPr>
                            <m:e>
                              <m:r>
                                <a:rPr lang="en-US" sz="2000" b="0" i="1" smtClean="0">
                                  <a:latin typeface="Cambria Math" panose="02040503050406030204" pitchFamily="18" charset="0"/>
                                </a:rPr>
                                <m:t>𝑗</m:t>
                              </m:r>
                            </m:e>
                          </m:acc>
                        </m:e>
                      </m:rad>
                    </m:oMath>
                  </m:oMathPara>
                </a14:m>
                <a:endParaRPr lang="en-US" sz="2000" dirty="0"/>
              </a:p>
            </p:txBody>
          </p:sp>
        </mc:Choice>
        <mc:Fallback xmlns="">
          <p:sp>
            <p:nvSpPr>
              <p:cNvPr id="29" name="TextBox 28"/>
              <p:cNvSpPr txBox="1">
                <a:spLocks noRot="1" noChangeAspect="1" noMove="1" noResize="1" noEditPoints="1" noAdjustHandles="1" noChangeArrowheads="1" noChangeShapeType="1" noTextEdit="1"/>
              </p:cNvSpPr>
              <p:nvPr/>
            </p:nvSpPr>
            <p:spPr>
              <a:xfrm>
                <a:off x="1986315" y="2664876"/>
                <a:ext cx="5005136" cy="909352"/>
              </a:xfrm>
              <a:prstGeom prst="rect">
                <a:avLst/>
              </a:prstGeom>
              <a:blipFill rotWithShape="0">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1478355" y="4148836"/>
                <a:ext cx="4273843" cy="90935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a</m:t>
                      </m:r>
                      <m:r>
                        <a:rPr lang="en-US" sz="2000" b="0" i="1" smtClean="0">
                          <a:latin typeface="Cambria Math" panose="02040503050406030204" pitchFamily="18" charset="0"/>
                        </a:rPr>
                        <m:t>=</m:t>
                      </m:r>
                      <m:rad>
                        <m:radPr>
                          <m:degHide m:val="on"/>
                          <m:ctrlPr>
                            <a:rPr lang="en-US" sz="2000" b="0" i="1" smtClean="0">
                              <a:latin typeface="Cambria Math" panose="02040503050406030204" pitchFamily="18" charset="0"/>
                            </a:rPr>
                          </m:ctrlPr>
                        </m:radPr>
                        <m:deg/>
                        <m:e>
                          <m:f>
                            <m:fPr>
                              <m:ctrlPr>
                                <a:rPr lang="en-US" sz="2000" i="1">
                                  <a:latin typeface="Cambria Math" panose="02040503050406030204" pitchFamily="18" charset="0"/>
                                </a:rPr>
                              </m:ctrlPr>
                            </m:fPr>
                            <m:num>
                              <m:sSup>
                                <m:sSupPr>
                                  <m:ctrlPr>
                                    <a:rPr lang="en-US" sz="2000" i="1">
                                      <a:latin typeface="Cambria Math" panose="02040503050406030204" pitchFamily="18" charset="0"/>
                                    </a:rPr>
                                  </m:ctrlPr>
                                </m:sSupPr>
                                <m:e>
                                  <m:r>
                                    <a:rPr lang="en-US" sz="2000" i="1">
                                      <a:latin typeface="Cambria Math" panose="02040503050406030204" pitchFamily="18" charset="0"/>
                                    </a:rPr>
                                    <m:t>𝑣</m:t>
                                  </m:r>
                                </m:e>
                                <m:sup>
                                  <m:r>
                                    <a:rPr lang="en-US" sz="2000" i="1">
                                      <a:latin typeface="Cambria Math" panose="02040503050406030204" pitchFamily="18" charset="0"/>
                                    </a:rPr>
                                    <m:t>4</m:t>
                                  </m:r>
                                </m:sup>
                              </m:sSup>
                            </m:num>
                            <m:den>
                              <m:sSup>
                                <m:sSupPr>
                                  <m:ctrlPr>
                                    <a:rPr lang="en-US" sz="2000" i="1">
                                      <a:latin typeface="Cambria Math" panose="02040503050406030204" pitchFamily="18" charset="0"/>
                                    </a:rPr>
                                  </m:ctrlPr>
                                </m:sSupPr>
                                <m:e>
                                  <m:r>
                                    <a:rPr lang="en-US" sz="2000" i="1">
                                      <a:latin typeface="Cambria Math" panose="02040503050406030204" pitchFamily="18" charset="0"/>
                                    </a:rPr>
                                    <m:t>𝑟</m:t>
                                  </m:r>
                                </m:e>
                                <m:sup>
                                  <m:r>
                                    <a:rPr lang="en-US" sz="2000" i="1">
                                      <a:latin typeface="Cambria Math" panose="02040503050406030204" pitchFamily="18" charset="0"/>
                                    </a:rPr>
                                    <m:t>2</m:t>
                                  </m:r>
                                </m:sup>
                              </m:sSup>
                            </m:den>
                          </m:f>
                          <m:d>
                            <m:dPr>
                              <m:ctrlPr>
                                <a:rPr lang="en-US" sz="2000" i="1">
                                  <a:latin typeface="Cambria Math" panose="02040503050406030204" pitchFamily="18" charset="0"/>
                                </a:rPr>
                              </m:ctrlPr>
                            </m:dPr>
                            <m:e>
                              <m:sSup>
                                <m:sSupPr>
                                  <m:ctrlPr>
                                    <a:rPr lang="en-US" sz="2000" i="1">
                                      <a:latin typeface="Cambria Math" panose="02040503050406030204" pitchFamily="18" charset="0"/>
                                      <a:ea typeface="Cambria Math" panose="02040503050406030204" pitchFamily="18" charset="0"/>
                                    </a:rPr>
                                  </m:ctrlPr>
                                </m:sSupPr>
                                <m:e>
                                  <m:r>
                                    <a:rPr lang="en-US" sz="2000" i="1">
                                      <a:latin typeface="Cambria Math" panose="02040503050406030204" pitchFamily="18" charset="0"/>
                                      <a:ea typeface="Cambria Math" panose="02040503050406030204" pitchFamily="18" charset="0"/>
                                    </a:rPr>
                                    <m:t>𝑐𝑜𝑠</m:t>
                                  </m:r>
                                </m:e>
                                <m:sup>
                                  <m:r>
                                    <a:rPr lang="en-US" sz="2000" i="1">
                                      <a:latin typeface="Cambria Math" panose="02040503050406030204" pitchFamily="18" charset="0"/>
                                      <a:ea typeface="Cambria Math" panose="02040503050406030204" pitchFamily="18" charset="0"/>
                                    </a:rPr>
                                    <m:t>2</m:t>
                                  </m:r>
                                </m:sup>
                              </m:sSup>
                              <m:r>
                                <a:rPr lang="en-US" sz="2000" i="1">
                                  <a:latin typeface="Cambria Math" panose="02040503050406030204" pitchFamily="18" charset="0"/>
                                  <a:ea typeface="Cambria Math" panose="02040503050406030204" pitchFamily="18" charset="0"/>
                                </a:rPr>
                                <m:t>𝜃</m:t>
                              </m:r>
                              <m:r>
                                <a:rPr lang="en-US" sz="2000" b="0" i="1" smtClean="0">
                                  <a:latin typeface="Cambria Math" panose="02040503050406030204" pitchFamily="18" charset="0"/>
                                  <a:ea typeface="Cambria Math" panose="02040503050406030204" pitchFamily="18" charset="0"/>
                                </a:rPr>
                                <m:t>+</m:t>
                              </m:r>
                              <m:sSup>
                                <m:sSupPr>
                                  <m:ctrlPr>
                                    <a:rPr lang="en-US" sz="2000" i="1">
                                      <a:latin typeface="Cambria Math" panose="02040503050406030204" pitchFamily="18" charset="0"/>
                                      <a:ea typeface="Cambria Math" panose="02040503050406030204" pitchFamily="18" charset="0"/>
                                    </a:rPr>
                                  </m:ctrlPr>
                                </m:sSupPr>
                                <m:e>
                                  <m:r>
                                    <a:rPr lang="en-US" sz="2000" i="1">
                                      <a:latin typeface="Cambria Math" panose="02040503050406030204" pitchFamily="18" charset="0"/>
                                      <a:ea typeface="Cambria Math" panose="02040503050406030204" pitchFamily="18" charset="0"/>
                                    </a:rPr>
                                    <m:t>𝑠𝑖𝑛</m:t>
                                  </m:r>
                                </m:e>
                                <m:sup>
                                  <m:r>
                                    <a:rPr lang="en-US" sz="2000" i="1">
                                      <a:latin typeface="Cambria Math" panose="02040503050406030204" pitchFamily="18" charset="0"/>
                                      <a:ea typeface="Cambria Math" panose="02040503050406030204" pitchFamily="18" charset="0"/>
                                    </a:rPr>
                                    <m:t>2</m:t>
                                  </m:r>
                                </m:sup>
                              </m:sSup>
                              <m:r>
                                <a:rPr lang="en-US" sz="2000" i="1">
                                  <a:latin typeface="Cambria Math" panose="02040503050406030204" pitchFamily="18" charset="0"/>
                                  <a:ea typeface="Cambria Math" panose="02040503050406030204" pitchFamily="18" charset="0"/>
                                </a:rPr>
                                <m:t>𝜃</m:t>
                              </m:r>
                            </m:e>
                          </m:d>
                        </m:e>
                      </m:rad>
                    </m:oMath>
                  </m:oMathPara>
                </a14:m>
                <a:endParaRPr lang="en-US" sz="2000" dirty="0"/>
              </a:p>
            </p:txBody>
          </p:sp>
        </mc:Choice>
        <mc:Fallback xmlns="">
          <p:sp>
            <p:nvSpPr>
              <p:cNvPr id="31" name="TextBox 30"/>
              <p:cNvSpPr txBox="1">
                <a:spLocks noRot="1" noChangeAspect="1" noMove="1" noResize="1" noEditPoints="1" noAdjustHandles="1" noChangeArrowheads="1" noChangeShapeType="1" noTextEdit="1"/>
              </p:cNvSpPr>
              <p:nvPr/>
            </p:nvSpPr>
            <p:spPr>
              <a:xfrm>
                <a:off x="1478355" y="4148836"/>
                <a:ext cx="4273843" cy="909352"/>
              </a:xfrm>
              <a:prstGeom prst="rect">
                <a:avLst/>
              </a:prstGeom>
              <a:blipFill rotWithShape="0">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1864996" y="5475160"/>
                <a:ext cx="2118560" cy="90935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a</m:t>
                      </m:r>
                      <m:r>
                        <a:rPr lang="en-US" sz="2000" b="0" i="1" smtClean="0">
                          <a:latin typeface="Cambria Math" panose="02040503050406030204" pitchFamily="18" charset="0"/>
                        </a:rPr>
                        <m:t>=</m:t>
                      </m:r>
                      <m:rad>
                        <m:radPr>
                          <m:degHide m:val="on"/>
                          <m:ctrlPr>
                            <a:rPr lang="en-US" sz="2000" b="0" i="1" smtClean="0">
                              <a:latin typeface="Cambria Math" panose="02040503050406030204" pitchFamily="18" charset="0"/>
                            </a:rPr>
                          </m:ctrlPr>
                        </m:radPr>
                        <m:deg/>
                        <m:e>
                          <m:f>
                            <m:fPr>
                              <m:ctrlPr>
                                <a:rPr lang="en-US" sz="2000" i="1">
                                  <a:latin typeface="Cambria Math" panose="02040503050406030204" pitchFamily="18" charset="0"/>
                                </a:rPr>
                              </m:ctrlPr>
                            </m:fPr>
                            <m:num>
                              <m:sSup>
                                <m:sSupPr>
                                  <m:ctrlPr>
                                    <a:rPr lang="en-US" sz="2000" i="1">
                                      <a:latin typeface="Cambria Math" panose="02040503050406030204" pitchFamily="18" charset="0"/>
                                    </a:rPr>
                                  </m:ctrlPr>
                                </m:sSupPr>
                                <m:e>
                                  <m:r>
                                    <a:rPr lang="en-US" sz="2000" i="1">
                                      <a:latin typeface="Cambria Math" panose="02040503050406030204" pitchFamily="18" charset="0"/>
                                    </a:rPr>
                                    <m:t>𝑣</m:t>
                                  </m:r>
                                </m:e>
                                <m:sup>
                                  <m:r>
                                    <a:rPr lang="en-US" sz="2000" i="1">
                                      <a:latin typeface="Cambria Math" panose="02040503050406030204" pitchFamily="18" charset="0"/>
                                    </a:rPr>
                                    <m:t>4</m:t>
                                  </m:r>
                                </m:sup>
                              </m:sSup>
                            </m:num>
                            <m:den>
                              <m:sSup>
                                <m:sSupPr>
                                  <m:ctrlPr>
                                    <a:rPr lang="en-US" sz="2000" i="1">
                                      <a:latin typeface="Cambria Math" panose="02040503050406030204" pitchFamily="18" charset="0"/>
                                    </a:rPr>
                                  </m:ctrlPr>
                                </m:sSupPr>
                                <m:e>
                                  <m:r>
                                    <a:rPr lang="en-US" sz="2000" i="1">
                                      <a:latin typeface="Cambria Math" panose="02040503050406030204" pitchFamily="18" charset="0"/>
                                    </a:rPr>
                                    <m:t>𝑟</m:t>
                                  </m:r>
                                </m:e>
                                <m:sup>
                                  <m:r>
                                    <a:rPr lang="en-US" sz="2000" i="1">
                                      <a:latin typeface="Cambria Math" panose="02040503050406030204" pitchFamily="18" charset="0"/>
                                    </a:rPr>
                                    <m:t>2</m:t>
                                  </m:r>
                                </m:sup>
                              </m:sSup>
                            </m:den>
                          </m:f>
                          <m:d>
                            <m:dPr>
                              <m:ctrlPr>
                                <a:rPr lang="en-US" sz="2000" i="1">
                                  <a:latin typeface="Cambria Math" panose="02040503050406030204" pitchFamily="18" charset="0"/>
                                </a:rPr>
                              </m:ctrlPr>
                            </m:dPr>
                            <m:e>
                              <m:r>
                                <a:rPr lang="en-US" sz="2000" i="1" smtClean="0">
                                  <a:latin typeface="Cambria Math" panose="02040503050406030204" pitchFamily="18" charset="0"/>
                                  <a:ea typeface="Cambria Math" panose="02040503050406030204" pitchFamily="18" charset="0"/>
                                </a:rPr>
                                <m:t>1</m:t>
                              </m:r>
                            </m:e>
                          </m:d>
                        </m:e>
                      </m:rad>
                    </m:oMath>
                  </m:oMathPara>
                </a14:m>
                <a:endParaRPr lang="en-US" sz="2000" dirty="0"/>
              </a:p>
            </p:txBody>
          </p:sp>
        </mc:Choice>
        <mc:Fallback xmlns="">
          <p:sp>
            <p:nvSpPr>
              <p:cNvPr id="37" name="TextBox 36"/>
              <p:cNvSpPr txBox="1">
                <a:spLocks noRot="1" noChangeAspect="1" noMove="1" noResize="1" noEditPoints="1" noAdjustHandles="1" noChangeArrowheads="1" noChangeShapeType="1" noTextEdit="1"/>
              </p:cNvSpPr>
              <p:nvPr/>
            </p:nvSpPr>
            <p:spPr>
              <a:xfrm>
                <a:off x="1864996" y="5475160"/>
                <a:ext cx="2118560" cy="909352"/>
              </a:xfrm>
              <a:prstGeom prst="rect">
                <a:avLst/>
              </a:prstGeom>
              <a:blipFill rotWithShape="0">
                <a:blip r:embed="rId11"/>
                <a:stretch>
                  <a:fillRect b="-6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6899163" y="5594070"/>
                <a:ext cx="1071248" cy="615553"/>
              </a:xfrm>
              <a:prstGeom prst="rect">
                <a:avLst/>
              </a:prstGeom>
              <a:solidFill>
                <a:srgbClr val="FFFF00"/>
              </a:solidFill>
              <a:ln>
                <a:solidFill>
                  <a:srgbClr val="002060"/>
                </a:solidFill>
              </a:ln>
            </p:spPr>
            <p:txBody>
              <a:bodyPr wrap="square" lIns="0" tIns="0" rIns="0" bIns="0" rtlCol="0" anchor="t">
                <a:spAutoFit/>
              </a:bodyPr>
              <a:lstStyle/>
              <a:p>
                <a:pP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a</m:t>
                      </m:r>
                      <m:r>
                        <a:rPr lang="en-US" sz="2000" b="0" i="1" smtClean="0">
                          <a:latin typeface="Cambria Math" panose="02040503050406030204" pitchFamily="18" charset="0"/>
                        </a:rPr>
                        <m:t>=</m:t>
                      </m:r>
                      <m:f>
                        <m:fPr>
                          <m:ctrlPr>
                            <a:rPr lang="en-US" sz="2000" i="1">
                              <a:latin typeface="Cambria Math" panose="02040503050406030204" pitchFamily="18" charset="0"/>
                            </a:rPr>
                          </m:ctrlPr>
                        </m:fPr>
                        <m:num>
                          <m:sSup>
                            <m:sSupPr>
                              <m:ctrlPr>
                                <a:rPr lang="en-US" sz="2000" i="1">
                                  <a:latin typeface="Cambria Math" panose="02040503050406030204" pitchFamily="18" charset="0"/>
                                </a:rPr>
                              </m:ctrlPr>
                            </m:sSupPr>
                            <m:e>
                              <m:r>
                                <a:rPr lang="en-US" sz="2000" i="1">
                                  <a:latin typeface="Cambria Math" panose="02040503050406030204" pitchFamily="18" charset="0"/>
                                </a:rPr>
                                <m:t>𝑣</m:t>
                              </m:r>
                            </m:e>
                            <m:sup>
                              <m:r>
                                <a:rPr lang="en-US" sz="2000" b="0" i="1" smtClean="0">
                                  <a:latin typeface="Cambria Math" panose="02040503050406030204" pitchFamily="18" charset="0"/>
                                </a:rPr>
                                <m:t>2</m:t>
                              </m:r>
                            </m:sup>
                          </m:sSup>
                        </m:num>
                        <m:den>
                          <m:r>
                            <a:rPr lang="en-US" sz="2000" i="1">
                              <a:latin typeface="Cambria Math" panose="02040503050406030204" pitchFamily="18" charset="0"/>
                            </a:rPr>
                            <m:t>𝑟</m:t>
                          </m:r>
                        </m:den>
                      </m:f>
                    </m:oMath>
                  </m:oMathPara>
                </a14:m>
                <a:endParaRPr lang="en-US" sz="2000" dirty="0"/>
              </a:p>
            </p:txBody>
          </p:sp>
        </mc:Choice>
        <mc:Fallback xmlns="">
          <p:sp>
            <p:nvSpPr>
              <p:cNvPr id="42" name="TextBox 41"/>
              <p:cNvSpPr txBox="1">
                <a:spLocks noRot="1" noChangeAspect="1" noMove="1" noResize="1" noEditPoints="1" noAdjustHandles="1" noChangeArrowheads="1" noChangeShapeType="1" noTextEdit="1"/>
              </p:cNvSpPr>
              <p:nvPr/>
            </p:nvSpPr>
            <p:spPr>
              <a:xfrm>
                <a:off x="6899163" y="5594070"/>
                <a:ext cx="1071248" cy="615553"/>
              </a:xfrm>
              <a:prstGeom prst="rect">
                <a:avLst/>
              </a:prstGeom>
              <a:blipFill rotWithShape="0">
                <a:blip r:embed="rId12"/>
                <a:stretch>
                  <a:fillRect/>
                </a:stretch>
              </a:blipFill>
              <a:ln>
                <a:solidFill>
                  <a:srgbClr val="002060"/>
                </a:solidFill>
              </a:ln>
            </p:spPr>
            <p:txBody>
              <a:bodyPr/>
              <a:lstStyle/>
              <a:p>
                <a:r>
                  <a:rPr lang="en-US">
                    <a:noFill/>
                  </a:rPr>
                  <a:t> </a:t>
                </a:r>
              </a:p>
            </p:txBody>
          </p:sp>
        </mc:Fallback>
      </mc:AlternateContent>
      <p:sp>
        <p:nvSpPr>
          <p:cNvPr id="5" name="Right Arrow 4"/>
          <p:cNvSpPr/>
          <p:nvPr/>
        </p:nvSpPr>
        <p:spPr>
          <a:xfrm>
            <a:off x="3706828" y="5823284"/>
            <a:ext cx="2940379" cy="3374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143589" y="6103332"/>
            <a:ext cx="2169655" cy="338554"/>
          </a:xfrm>
          <a:prstGeom prst="rect">
            <a:avLst/>
          </a:prstGeom>
          <a:noFill/>
        </p:spPr>
        <p:txBody>
          <a:bodyPr wrap="square" rtlCol="0">
            <a:spAutoFit/>
          </a:bodyPr>
          <a:lstStyle/>
          <a:p>
            <a:r>
              <a:rPr lang="en-US" sz="1600" dirty="0"/>
              <a:t>Which simplifies to…</a:t>
            </a:r>
          </a:p>
        </p:txBody>
      </p:sp>
      <mc:AlternateContent xmlns:mc="http://schemas.openxmlformats.org/markup-compatibility/2006" xmlns:a14="http://schemas.microsoft.com/office/drawing/2010/main">
        <mc:Choice Requires="a14">
          <p:sp>
            <p:nvSpPr>
              <p:cNvPr id="26" name="TextBox 25"/>
              <p:cNvSpPr txBox="1"/>
              <p:nvPr/>
            </p:nvSpPr>
            <p:spPr>
              <a:xfrm>
                <a:off x="9376289" y="190176"/>
                <a:ext cx="2488989" cy="49250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𝑎</m:t>
                          </m:r>
                        </m:e>
                        <m:sub>
                          <m:r>
                            <a:rPr lang="en-US" sz="1600" b="0" i="1" smtClean="0">
                              <a:latin typeface="Cambria Math" panose="02040503050406030204" pitchFamily="18" charset="0"/>
                            </a:rPr>
                            <m:t>𝑥</m:t>
                          </m:r>
                        </m:sub>
                      </m:sSub>
                      <m:r>
                        <a:rPr lang="en-US" sz="1600" b="0" i="1" smtClean="0">
                          <a:latin typeface="Cambria Math" panose="02040503050406030204" pitchFamily="18" charset="0"/>
                        </a:rPr>
                        <m:t>=</m:t>
                      </m:r>
                      <m:r>
                        <a:rPr lang="en-US" sz="1600" i="1">
                          <a:latin typeface="Cambria Math" panose="02040503050406030204" pitchFamily="18" charset="0"/>
                        </a:rPr>
                        <m:t>(</m:t>
                      </m:r>
                      <m:f>
                        <m:fPr>
                          <m:ctrlPr>
                            <a:rPr lang="en-US" sz="1600" i="1">
                              <a:latin typeface="Cambria Math" panose="02040503050406030204" pitchFamily="18" charset="0"/>
                            </a:rPr>
                          </m:ctrlPr>
                        </m:fPr>
                        <m:num>
                          <m:r>
                            <a:rPr lang="en-US" sz="1600" i="1">
                              <a:latin typeface="Cambria Math" panose="02040503050406030204" pitchFamily="18" charset="0"/>
                            </a:rPr>
                            <m:t>−</m:t>
                          </m:r>
                          <m:sSup>
                            <m:sSupPr>
                              <m:ctrlPr>
                                <a:rPr lang="en-US" sz="1600" i="1">
                                  <a:latin typeface="Cambria Math" panose="02040503050406030204" pitchFamily="18" charset="0"/>
                                </a:rPr>
                              </m:ctrlPr>
                            </m:sSupPr>
                            <m:e>
                              <m:r>
                                <a:rPr lang="en-US" sz="1600" i="1">
                                  <a:latin typeface="Cambria Math" panose="02040503050406030204" pitchFamily="18" charset="0"/>
                                </a:rPr>
                                <m:t>𝑣</m:t>
                              </m:r>
                            </m:e>
                            <m:sup>
                              <m:r>
                                <a:rPr lang="en-US" sz="1600" i="1">
                                  <a:latin typeface="Cambria Math" panose="02040503050406030204" pitchFamily="18" charset="0"/>
                                </a:rPr>
                                <m:t>2</m:t>
                              </m:r>
                            </m:sup>
                          </m:sSup>
                        </m:num>
                        <m:den>
                          <m:r>
                            <a:rPr lang="en-US" sz="1600" i="1">
                              <a:latin typeface="Cambria Math" panose="02040503050406030204" pitchFamily="18" charset="0"/>
                            </a:rPr>
                            <m:t>𝑟</m:t>
                          </m:r>
                        </m:den>
                      </m:f>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acc>
                        <m:accPr>
                          <m:chr m:val="̂"/>
                          <m:ctrlPr>
                            <a:rPr lang="en-US" sz="1600" i="1">
                              <a:latin typeface="Cambria Math" panose="02040503050406030204" pitchFamily="18" charset="0"/>
                            </a:rPr>
                          </m:ctrlPr>
                        </m:accPr>
                        <m:e>
                          <m:r>
                            <a:rPr lang="en-US" sz="1600" i="1">
                              <a:latin typeface="Cambria Math" panose="02040503050406030204" pitchFamily="18" charset="0"/>
                            </a:rPr>
                            <m:t>𝑖</m:t>
                          </m:r>
                        </m:e>
                      </m:acc>
                    </m:oMath>
                  </m:oMathPara>
                </a14:m>
                <a:endParaRPr lang="en-US"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9376289" y="190176"/>
                <a:ext cx="2488989" cy="492507"/>
              </a:xfrm>
              <a:prstGeom prst="rect">
                <a:avLst/>
              </a:prstGeom>
              <a:blipFill rotWithShape="0">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9155151" y="776134"/>
                <a:ext cx="2941174" cy="49250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𝑎</m:t>
                          </m:r>
                        </m:e>
                        <m:sub>
                          <m:r>
                            <a:rPr lang="en-US" sz="1600" b="0" i="1" smtClean="0">
                              <a:latin typeface="Cambria Math" panose="02040503050406030204" pitchFamily="18" charset="0"/>
                            </a:rPr>
                            <m:t>𝑦</m:t>
                          </m:r>
                        </m:sub>
                      </m:sSub>
                      <m:r>
                        <a:rPr lang="en-US" sz="1600" i="1">
                          <a:latin typeface="Cambria Math" panose="02040503050406030204" pitchFamily="18" charset="0"/>
                        </a:rPr>
                        <m:t>=(</m:t>
                      </m:r>
                      <m:f>
                        <m:fPr>
                          <m:ctrlPr>
                            <a:rPr lang="en-US" sz="1600" i="1">
                              <a:latin typeface="Cambria Math" panose="02040503050406030204" pitchFamily="18" charset="0"/>
                            </a:rPr>
                          </m:ctrlPr>
                        </m:fPr>
                        <m:num>
                          <m:r>
                            <a:rPr lang="en-US" sz="1600" i="1">
                              <a:latin typeface="Cambria Math" panose="02040503050406030204" pitchFamily="18" charset="0"/>
                            </a:rPr>
                            <m:t>−</m:t>
                          </m:r>
                          <m:sSup>
                            <m:sSupPr>
                              <m:ctrlPr>
                                <a:rPr lang="en-US" sz="1600" i="1">
                                  <a:latin typeface="Cambria Math" panose="02040503050406030204" pitchFamily="18" charset="0"/>
                                </a:rPr>
                              </m:ctrlPr>
                            </m:sSupPr>
                            <m:e>
                              <m:r>
                                <a:rPr lang="en-US" sz="1600" i="1">
                                  <a:latin typeface="Cambria Math" panose="02040503050406030204" pitchFamily="18" charset="0"/>
                                </a:rPr>
                                <m:t>𝑣</m:t>
                              </m:r>
                            </m:e>
                            <m:sup>
                              <m:r>
                                <a:rPr lang="en-US" sz="1600" i="1">
                                  <a:latin typeface="Cambria Math" panose="02040503050406030204" pitchFamily="18" charset="0"/>
                                </a:rPr>
                                <m:t>2</m:t>
                              </m:r>
                            </m:sup>
                          </m:sSup>
                        </m:num>
                        <m:den>
                          <m:r>
                            <a:rPr lang="en-US" sz="1600" i="1">
                              <a:latin typeface="Cambria Math" panose="02040503050406030204" pitchFamily="18" charset="0"/>
                            </a:rPr>
                            <m:t>𝑟</m:t>
                          </m:r>
                        </m:den>
                      </m:f>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𝑠𝑖𝑛</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acc>
                        <m:accPr>
                          <m:chr m:val="̂"/>
                          <m:ctrlPr>
                            <a:rPr lang="en-US" sz="1600" i="1">
                              <a:latin typeface="Cambria Math" panose="02040503050406030204" pitchFamily="18" charset="0"/>
                            </a:rPr>
                          </m:ctrlPr>
                        </m:accPr>
                        <m:e>
                          <m:r>
                            <a:rPr lang="en-US" sz="1600" i="1">
                              <a:latin typeface="Cambria Math" panose="02040503050406030204" pitchFamily="18" charset="0"/>
                            </a:rPr>
                            <m:t>𝑗</m:t>
                          </m:r>
                        </m:e>
                      </m:acc>
                    </m:oMath>
                  </m:oMathPara>
                </a14:m>
                <a:endParaRPr lang="en-US" sz="1600" dirty="0"/>
              </a:p>
            </p:txBody>
          </p:sp>
        </mc:Choice>
        <mc:Fallback xmlns="">
          <p:sp>
            <p:nvSpPr>
              <p:cNvPr id="27" name="TextBox 26"/>
              <p:cNvSpPr txBox="1">
                <a:spLocks noRot="1" noChangeAspect="1" noMove="1" noResize="1" noEditPoints="1" noAdjustHandles="1" noChangeArrowheads="1" noChangeShapeType="1" noTextEdit="1"/>
              </p:cNvSpPr>
              <p:nvPr/>
            </p:nvSpPr>
            <p:spPr>
              <a:xfrm>
                <a:off x="9155151" y="776134"/>
                <a:ext cx="2941174" cy="492507"/>
              </a:xfrm>
              <a:prstGeom prst="rect">
                <a:avLst/>
              </a:prstGeom>
              <a:blipFill rotWithShape="0">
                <a:blip r:embed="rId14"/>
                <a:stretch>
                  <a:fillRect/>
                </a:stretch>
              </a:blipFill>
            </p:spPr>
            <p:txBody>
              <a:bodyPr/>
              <a:lstStyle/>
              <a:p>
                <a:r>
                  <a:rPr lang="en-US">
                    <a:noFill/>
                  </a:rPr>
                  <a:t> </a:t>
                </a:r>
              </a:p>
            </p:txBody>
          </p:sp>
        </mc:Fallback>
      </mc:AlternateContent>
      <p:sp>
        <p:nvSpPr>
          <p:cNvPr id="8" name="TextBox 7"/>
          <p:cNvSpPr txBox="1"/>
          <p:nvPr/>
        </p:nvSpPr>
        <p:spPr>
          <a:xfrm>
            <a:off x="8363128" y="5656525"/>
            <a:ext cx="2399371" cy="523220"/>
          </a:xfrm>
          <a:prstGeom prst="rect">
            <a:avLst/>
          </a:prstGeom>
          <a:solidFill>
            <a:srgbClr val="00B0F0"/>
          </a:solidFill>
        </p:spPr>
        <p:txBody>
          <a:bodyPr wrap="square" rtlCol="0">
            <a:spAutoFit/>
          </a:bodyPr>
          <a:lstStyle/>
          <a:p>
            <a:pPr algn="ctr"/>
            <a:r>
              <a:rPr lang="en-US" sz="2800" b="1" dirty="0">
                <a:solidFill>
                  <a:schemeClr val="accent4"/>
                </a:solidFill>
              </a:rPr>
              <a:t>Proven!</a:t>
            </a:r>
          </a:p>
        </p:txBody>
      </p:sp>
    </p:spTree>
    <p:extLst>
      <p:ext uri="{BB962C8B-B14F-4D97-AF65-F5344CB8AC3E}">
        <p14:creationId xmlns:p14="http://schemas.microsoft.com/office/powerpoint/2010/main" val="38617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fade">
                                      <p:cBhvr>
                                        <p:cTn id="11" dur="1000"/>
                                        <p:tgtEl>
                                          <p:spTgt spid="26"/>
                                        </p:tgtEl>
                                      </p:cBhvr>
                                    </p:animEffect>
                                    <p:anim calcmode="lin" valueType="num">
                                      <p:cBhvr>
                                        <p:cTn id="12" dur="1000" fill="hold"/>
                                        <p:tgtEl>
                                          <p:spTgt spid="26"/>
                                        </p:tgtEl>
                                        <p:attrNameLst>
                                          <p:attrName>ppt_x</p:attrName>
                                        </p:attrNameLst>
                                      </p:cBhvr>
                                      <p:tavLst>
                                        <p:tav tm="0">
                                          <p:val>
                                            <p:strVal val="#ppt_x"/>
                                          </p:val>
                                        </p:tav>
                                        <p:tav tm="100000">
                                          <p:val>
                                            <p:strVal val="#ppt_x"/>
                                          </p:val>
                                        </p:tav>
                                      </p:tavLst>
                                    </p:anim>
                                    <p:anim calcmode="lin" valueType="num">
                                      <p:cBhvr>
                                        <p:cTn id="13" dur="1000" fill="hold"/>
                                        <p:tgtEl>
                                          <p:spTgt spid="26"/>
                                        </p:tgtEl>
                                        <p:attrNameLst>
                                          <p:attrName>ppt_y</p:attrName>
                                        </p:attrNameLst>
                                      </p:cBhvr>
                                      <p:tavLst>
                                        <p:tav tm="0">
                                          <p:val>
                                            <p:strVal val="#ppt_y+.1"/>
                                          </p:val>
                                        </p:tav>
                                        <p:tav tm="100000">
                                          <p:val>
                                            <p:strVal val="#ppt_y"/>
                                          </p:val>
                                        </p:tav>
                                      </p:tavLst>
                                    </p:anim>
                                  </p:childTnLst>
                                </p:cTn>
                              </p:par>
                            </p:childTnLst>
                          </p:cTn>
                        </p:par>
                        <p:par>
                          <p:cTn id="14" fill="hold">
                            <p:stCondLst>
                              <p:cond delay="3000"/>
                            </p:stCondLst>
                            <p:childTnLst>
                              <p:par>
                                <p:cTn id="15" presetID="42" presetClass="entr" presetSubtype="0" fill="hold" grpId="0" nodeType="after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1000"/>
                                        <p:tgtEl>
                                          <p:spTgt spid="27"/>
                                        </p:tgtEl>
                                      </p:cBhvr>
                                    </p:animEffect>
                                    <p:anim calcmode="lin" valueType="num">
                                      <p:cBhvr>
                                        <p:cTn id="18" dur="1000" fill="hold"/>
                                        <p:tgtEl>
                                          <p:spTgt spid="27"/>
                                        </p:tgtEl>
                                        <p:attrNameLst>
                                          <p:attrName>ppt_x</p:attrName>
                                        </p:attrNameLst>
                                      </p:cBhvr>
                                      <p:tavLst>
                                        <p:tav tm="0">
                                          <p:val>
                                            <p:strVal val="#ppt_x"/>
                                          </p:val>
                                        </p:tav>
                                        <p:tav tm="100000">
                                          <p:val>
                                            <p:strVal val="#ppt_x"/>
                                          </p:val>
                                        </p:tav>
                                      </p:tavLst>
                                    </p:anim>
                                    <p:anim calcmode="lin" valueType="num">
                                      <p:cBhvr>
                                        <p:cTn id="19"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500"/>
                                        <p:tgtEl>
                                          <p:spTgt spid="3">
                                            <p:txEl>
                                              <p:pRg st="0" end="0"/>
                                            </p:txEl>
                                          </p:spTgt>
                                        </p:tgtEl>
                                      </p:cBhvr>
                                    </p:animEffect>
                                  </p:childTnLst>
                                </p:cTn>
                              </p:par>
                            </p:childTnLst>
                          </p:cTn>
                        </p:par>
                        <p:par>
                          <p:cTn id="25" fill="hold">
                            <p:stCondLst>
                              <p:cond delay="500"/>
                            </p:stCondLst>
                            <p:childTnLst>
                              <p:par>
                                <p:cTn id="26" presetID="42" presetClass="entr" presetSubtype="0" fill="hold" grpId="0" nodeType="after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1000"/>
                                        <p:tgtEl>
                                          <p:spTgt spid="35"/>
                                        </p:tgtEl>
                                      </p:cBhvr>
                                    </p:animEffect>
                                    <p:anim calcmode="lin" valueType="num">
                                      <p:cBhvr>
                                        <p:cTn id="29" dur="1000" fill="hold"/>
                                        <p:tgtEl>
                                          <p:spTgt spid="35"/>
                                        </p:tgtEl>
                                        <p:attrNameLst>
                                          <p:attrName>ppt_x</p:attrName>
                                        </p:attrNameLst>
                                      </p:cBhvr>
                                      <p:tavLst>
                                        <p:tav tm="0">
                                          <p:val>
                                            <p:strVal val="#ppt_x"/>
                                          </p:val>
                                        </p:tav>
                                        <p:tav tm="100000">
                                          <p:val>
                                            <p:strVal val="#ppt_x"/>
                                          </p:val>
                                        </p:tav>
                                      </p:tavLst>
                                    </p:anim>
                                    <p:anim calcmode="lin" valueType="num">
                                      <p:cBhvr>
                                        <p:cTn id="30"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500"/>
                                        <p:tgtEl>
                                          <p:spTgt spid="3">
                                            <p:txEl>
                                              <p:pRg st="3" end="3"/>
                                            </p:txEl>
                                          </p:spTgt>
                                        </p:tgtEl>
                                      </p:cBhvr>
                                    </p:animEffect>
                                  </p:childTnLst>
                                </p:cTn>
                              </p:par>
                            </p:childTnLst>
                          </p:cTn>
                        </p:par>
                        <p:par>
                          <p:cTn id="36" fill="hold">
                            <p:stCondLst>
                              <p:cond delay="500"/>
                            </p:stCondLst>
                            <p:childTnLst>
                              <p:par>
                                <p:cTn id="37" presetID="42" presetClass="entr" presetSubtype="0" fill="hold" grpId="0" nodeType="after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1000"/>
                                        <p:tgtEl>
                                          <p:spTgt spid="29"/>
                                        </p:tgtEl>
                                      </p:cBhvr>
                                    </p:animEffect>
                                    <p:anim calcmode="lin" valueType="num">
                                      <p:cBhvr>
                                        <p:cTn id="40" dur="1000" fill="hold"/>
                                        <p:tgtEl>
                                          <p:spTgt spid="29"/>
                                        </p:tgtEl>
                                        <p:attrNameLst>
                                          <p:attrName>ppt_x</p:attrName>
                                        </p:attrNameLst>
                                      </p:cBhvr>
                                      <p:tavLst>
                                        <p:tav tm="0">
                                          <p:val>
                                            <p:strVal val="#ppt_x"/>
                                          </p:val>
                                        </p:tav>
                                        <p:tav tm="100000">
                                          <p:val>
                                            <p:strVal val="#ppt_x"/>
                                          </p:val>
                                        </p:tav>
                                      </p:tavLst>
                                    </p:anim>
                                    <p:anim calcmode="lin" valueType="num">
                                      <p:cBhvr>
                                        <p:cTn id="4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500"/>
                                        <p:tgtEl>
                                          <p:spTgt spid="3">
                                            <p:txEl>
                                              <p:pRg st="6" end="6"/>
                                            </p:txEl>
                                          </p:spTgt>
                                        </p:tgtEl>
                                      </p:cBhvr>
                                    </p:animEffect>
                                  </p:childTnLst>
                                </p:cTn>
                              </p:par>
                            </p:childTnLst>
                          </p:cTn>
                        </p:par>
                        <p:par>
                          <p:cTn id="47" fill="hold">
                            <p:stCondLst>
                              <p:cond delay="500"/>
                            </p:stCondLst>
                            <p:childTnLst>
                              <p:par>
                                <p:cTn id="48" presetID="42" presetClass="entr" presetSubtype="0" fill="hold" grpId="0" nodeType="after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1000"/>
                                        <p:tgtEl>
                                          <p:spTgt spid="31"/>
                                        </p:tgtEl>
                                      </p:cBhvr>
                                    </p:animEffect>
                                    <p:anim calcmode="lin" valueType="num">
                                      <p:cBhvr>
                                        <p:cTn id="51" dur="1000" fill="hold"/>
                                        <p:tgtEl>
                                          <p:spTgt spid="31"/>
                                        </p:tgtEl>
                                        <p:attrNameLst>
                                          <p:attrName>ppt_x</p:attrName>
                                        </p:attrNameLst>
                                      </p:cBhvr>
                                      <p:tavLst>
                                        <p:tav tm="0">
                                          <p:val>
                                            <p:strVal val="#ppt_x"/>
                                          </p:val>
                                        </p:tav>
                                        <p:tav tm="100000">
                                          <p:val>
                                            <p:strVal val="#ppt_x"/>
                                          </p:val>
                                        </p:tav>
                                      </p:tavLst>
                                    </p:anim>
                                    <p:anim calcmode="lin" valueType="num">
                                      <p:cBhvr>
                                        <p:cTn id="52"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500"/>
                                        <p:tgtEl>
                                          <p:spTgt spid="3">
                                            <p:txEl>
                                              <p:pRg st="9" end="9"/>
                                            </p:txEl>
                                          </p:spTgt>
                                        </p:tgtEl>
                                      </p:cBhvr>
                                    </p:animEffect>
                                  </p:childTnLst>
                                </p:cTn>
                              </p:par>
                            </p:childTnLst>
                          </p:cTn>
                        </p:par>
                        <p:par>
                          <p:cTn id="58" fill="hold">
                            <p:stCondLst>
                              <p:cond delay="500"/>
                            </p:stCondLst>
                            <p:childTnLst>
                              <p:par>
                                <p:cTn id="59" presetID="2" presetClass="entr" presetSubtype="8" fill="hold" grpId="0" nodeType="afterEffect">
                                  <p:stCondLst>
                                    <p:cond delay="500"/>
                                  </p:stCondLst>
                                  <p:childTnLst>
                                    <p:set>
                                      <p:cBhvr>
                                        <p:cTn id="60" dur="1" fill="hold">
                                          <p:stCondLst>
                                            <p:cond delay="0"/>
                                          </p:stCondLst>
                                        </p:cTn>
                                        <p:tgtEl>
                                          <p:spTgt spid="37"/>
                                        </p:tgtEl>
                                        <p:attrNameLst>
                                          <p:attrName>style.visibility</p:attrName>
                                        </p:attrNameLst>
                                      </p:cBhvr>
                                      <p:to>
                                        <p:strVal val="visible"/>
                                      </p:to>
                                    </p:set>
                                    <p:anim calcmode="lin" valueType="num">
                                      <p:cBhvr additive="base">
                                        <p:cTn id="61" dur="1000" fill="hold"/>
                                        <p:tgtEl>
                                          <p:spTgt spid="37"/>
                                        </p:tgtEl>
                                        <p:attrNameLst>
                                          <p:attrName>ppt_x</p:attrName>
                                        </p:attrNameLst>
                                      </p:cBhvr>
                                      <p:tavLst>
                                        <p:tav tm="0">
                                          <p:val>
                                            <p:strVal val="0-#ppt_w/2"/>
                                          </p:val>
                                        </p:tav>
                                        <p:tav tm="100000">
                                          <p:val>
                                            <p:strVal val="#ppt_x"/>
                                          </p:val>
                                        </p:tav>
                                      </p:tavLst>
                                    </p:anim>
                                    <p:anim calcmode="lin" valueType="num">
                                      <p:cBhvr additive="base">
                                        <p:cTn id="62" dur="1000" fill="hold"/>
                                        <p:tgtEl>
                                          <p:spTgt spid="37"/>
                                        </p:tgtEl>
                                        <p:attrNameLst>
                                          <p:attrName>ppt_y</p:attrName>
                                        </p:attrNameLst>
                                      </p:cBhvr>
                                      <p:tavLst>
                                        <p:tav tm="0">
                                          <p:val>
                                            <p:strVal val="#ppt_y"/>
                                          </p:val>
                                        </p:tav>
                                        <p:tav tm="100000">
                                          <p:val>
                                            <p:strVal val="#ppt_y"/>
                                          </p:val>
                                        </p:tav>
                                      </p:tavLst>
                                    </p:anim>
                                  </p:childTnLst>
                                </p:cTn>
                              </p:par>
                            </p:childTnLst>
                          </p:cTn>
                        </p:par>
                        <p:par>
                          <p:cTn id="63" fill="hold">
                            <p:stCondLst>
                              <p:cond delay="2000"/>
                            </p:stCondLst>
                            <p:childTnLst>
                              <p:par>
                                <p:cTn id="64" presetID="22" presetClass="entr" presetSubtype="8" fill="hold" grpId="0" nodeType="afterEffect">
                                  <p:stCondLst>
                                    <p:cond delay="500"/>
                                  </p:stCondLst>
                                  <p:childTnLst>
                                    <p:set>
                                      <p:cBhvr>
                                        <p:cTn id="65" dur="1" fill="hold">
                                          <p:stCondLst>
                                            <p:cond delay="0"/>
                                          </p:stCondLst>
                                        </p:cTn>
                                        <p:tgtEl>
                                          <p:spTgt spid="5"/>
                                        </p:tgtEl>
                                        <p:attrNameLst>
                                          <p:attrName>style.visibility</p:attrName>
                                        </p:attrNameLst>
                                      </p:cBhvr>
                                      <p:to>
                                        <p:strVal val="visible"/>
                                      </p:to>
                                    </p:set>
                                    <p:animEffect transition="in" filter="wipe(left)">
                                      <p:cBhvr>
                                        <p:cTn id="66" dur="1000"/>
                                        <p:tgtEl>
                                          <p:spTgt spid="5"/>
                                        </p:tgtEl>
                                      </p:cBhvr>
                                    </p:animEffect>
                                  </p:childTnLst>
                                </p:cTn>
                              </p:par>
                              <p:par>
                                <p:cTn id="67" presetID="22" presetClass="entr" presetSubtype="8" fill="hold" grpId="0" nodeType="withEffect">
                                  <p:stCondLst>
                                    <p:cond delay="500"/>
                                  </p:stCondLst>
                                  <p:childTnLst>
                                    <p:set>
                                      <p:cBhvr>
                                        <p:cTn id="68" dur="1" fill="hold">
                                          <p:stCondLst>
                                            <p:cond delay="0"/>
                                          </p:stCondLst>
                                        </p:cTn>
                                        <p:tgtEl>
                                          <p:spTgt spid="6"/>
                                        </p:tgtEl>
                                        <p:attrNameLst>
                                          <p:attrName>style.visibility</p:attrName>
                                        </p:attrNameLst>
                                      </p:cBhvr>
                                      <p:to>
                                        <p:strVal val="visible"/>
                                      </p:to>
                                    </p:set>
                                    <p:animEffect transition="in" filter="wipe(left)">
                                      <p:cBhvr>
                                        <p:cTn id="69" dur="1000"/>
                                        <p:tgtEl>
                                          <p:spTgt spid="6"/>
                                        </p:tgtEl>
                                      </p:cBhvr>
                                    </p:animEffect>
                                  </p:childTnLst>
                                </p:cTn>
                              </p:par>
                            </p:childTnLst>
                          </p:cTn>
                        </p:par>
                        <p:par>
                          <p:cTn id="70" fill="hold">
                            <p:stCondLst>
                              <p:cond delay="3500"/>
                            </p:stCondLst>
                            <p:childTnLst>
                              <p:par>
                                <p:cTn id="71" presetID="31" presetClass="entr" presetSubtype="0" fill="hold" grpId="0" nodeType="afterEffect">
                                  <p:stCondLst>
                                    <p:cond delay="0"/>
                                  </p:stCondLst>
                                  <p:childTnLst>
                                    <p:set>
                                      <p:cBhvr>
                                        <p:cTn id="72" dur="1" fill="hold">
                                          <p:stCondLst>
                                            <p:cond delay="0"/>
                                          </p:stCondLst>
                                        </p:cTn>
                                        <p:tgtEl>
                                          <p:spTgt spid="42"/>
                                        </p:tgtEl>
                                        <p:attrNameLst>
                                          <p:attrName>style.visibility</p:attrName>
                                        </p:attrNameLst>
                                      </p:cBhvr>
                                      <p:to>
                                        <p:strVal val="visible"/>
                                      </p:to>
                                    </p:set>
                                    <p:anim calcmode="lin" valueType="num">
                                      <p:cBhvr>
                                        <p:cTn id="73" dur="3000" fill="hold"/>
                                        <p:tgtEl>
                                          <p:spTgt spid="42"/>
                                        </p:tgtEl>
                                        <p:attrNameLst>
                                          <p:attrName>ppt_w</p:attrName>
                                        </p:attrNameLst>
                                      </p:cBhvr>
                                      <p:tavLst>
                                        <p:tav tm="0">
                                          <p:val>
                                            <p:fltVal val="0"/>
                                          </p:val>
                                        </p:tav>
                                        <p:tav tm="100000">
                                          <p:val>
                                            <p:strVal val="#ppt_w"/>
                                          </p:val>
                                        </p:tav>
                                      </p:tavLst>
                                    </p:anim>
                                    <p:anim calcmode="lin" valueType="num">
                                      <p:cBhvr>
                                        <p:cTn id="74" dur="3000" fill="hold"/>
                                        <p:tgtEl>
                                          <p:spTgt spid="42"/>
                                        </p:tgtEl>
                                        <p:attrNameLst>
                                          <p:attrName>ppt_h</p:attrName>
                                        </p:attrNameLst>
                                      </p:cBhvr>
                                      <p:tavLst>
                                        <p:tav tm="0">
                                          <p:val>
                                            <p:fltVal val="0"/>
                                          </p:val>
                                        </p:tav>
                                        <p:tav tm="100000">
                                          <p:val>
                                            <p:strVal val="#ppt_h"/>
                                          </p:val>
                                        </p:tav>
                                      </p:tavLst>
                                    </p:anim>
                                    <p:anim calcmode="lin" valueType="num">
                                      <p:cBhvr>
                                        <p:cTn id="75" dur="3000" fill="hold"/>
                                        <p:tgtEl>
                                          <p:spTgt spid="42"/>
                                        </p:tgtEl>
                                        <p:attrNameLst>
                                          <p:attrName>style.rotation</p:attrName>
                                        </p:attrNameLst>
                                      </p:cBhvr>
                                      <p:tavLst>
                                        <p:tav tm="0">
                                          <p:val>
                                            <p:fltVal val="90"/>
                                          </p:val>
                                        </p:tav>
                                        <p:tav tm="100000">
                                          <p:val>
                                            <p:fltVal val="0"/>
                                          </p:val>
                                        </p:tav>
                                      </p:tavLst>
                                    </p:anim>
                                    <p:animEffect transition="in" filter="fade">
                                      <p:cBhvr>
                                        <p:cTn id="76" dur="3000"/>
                                        <p:tgtEl>
                                          <p:spTgt spid="42"/>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8"/>
                                        </p:tgtEl>
                                        <p:attrNameLst>
                                          <p:attrName>style.visibility</p:attrName>
                                        </p:attrNameLst>
                                      </p:cBhvr>
                                      <p:to>
                                        <p:strVal val="visible"/>
                                      </p:to>
                                    </p:set>
                                    <p:anim calcmode="lin" valueType="num">
                                      <p:cBhvr>
                                        <p:cTn id="81" dur="2000" fill="hold"/>
                                        <p:tgtEl>
                                          <p:spTgt spid="8"/>
                                        </p:tgtEl>
                                        <p:attrNameLst>
                                          <p:attrName>ppt_w</p:attrName>
                                        </p:attrNameLst>
                                      </p:cBhvr>
                                      <p:tavLst>
                                        <p:tav tm="0">
                                          <p:val>
                                            <p:fltVal val="0"/>
                                          </p:val>
                                        </p:tav>
                                        <p:tav tm="100000">
                                          <p:val>
                                            <p:strVal val="#ppt_w"/>
                                          </p:val>
                                        </p:tav>
                                      </p:tavLst>
                                    </p:anim>
                                    <p:anim calcmode="lin" valueType="num">
                                      <p:cBhvr>
                                        <p:cTn id="82" dur="2000" fill="hold"/>
                                        <p:tgtEl>
                                          <p:spTgt spid="8"/>
                                        </p:tgtEl>
                                        <p:attrNameLst>
                                          <p:attrName>ppt_h</p:attrName>
                                        </p:attrNameLst>
                                      </p:cBhvr>
                                      <p:tavLst>
                                        <p:tav tm="0">
                                          <p:val>
                                            <p:fltVal val="0"/>
                                          </p:val>
                                        </p:tav>
                                        <p:tav tm="100000">
                                          <p:val>
                                            <p:strVal val="#ppt_h"/>
                                          </p:val>
                                        </p:tav>
                                      </p:tavLst>
                                    </p:anim>
                                    <p:animEffect transition="in" filter="fade">
                                      <p:cBhvr>
                                        <p:cTn id="83" dur="2000"/>
                                        <p:tgtEl>
                                          <p:spTgt spid="8"/>
                                        </p:tgtEl>
                                      </p:cBhvr>
                                    </p:animEffect>
                                  </p:childTnLst>
                                </p:cTn>
                              </p:par>
                              <p:par>
                                <p:cTn id="84" presetID="27" presetClass="emph" presetSubtype="0" repeatCount="3000" fill="remove" grpId="1" nodeType="withEffect">
                                  <p:stCondLst>
                                    <p:cond delay="0"/>
                                  </p:stCondLst>
                                  <p:childTnLst>
                                    <p:animClr clrSpc="rgb" dir="cw">
                                      <p:cBhvr override="childStyle">
                                        <p:cTn id="85" dur="500" autoRev="1" fill="remove"/>
                                        <p:tgtEl>
                                          <p:spTgt spid="8"/>
                                        </p:tgtEl>
                                        <p:attrNameLst>
                                          <p:attrName>style.color</p:attrName>
                                        </p:attrNameLst>
                                      </p:cBhvr>
                                      <p:to>
                                        <a:schemeClr val="bg1"/>
                                      </p:to>
                                    </p:animClr>
                                    <p:animClr clrSpc="rgb" dir="cw">
                                      <p:cBhvr>
                                        <p:cTn id="86" dur="500" autoRev="1" fill="remove"/>
                                        <p:tgtEl>
                                          <p:spTgt spid="8"/>
                                        </p:tgtEl>
                                        <p:attrNameLst>
                                          <p:attrName>fillcolor</p:attrName>
                                        </p:attrNameLst>
                                      </p:cBhvr>
                                      <p:to>
                                        <a:schemeClr val="bg1"/>
                                      </p:to>
                                    </p:animClr>
                                    <p:set>
                                      <p:cBhvr>
                                        <p:cTn id="87" dur="500" autoRev="1" fill="remove"/>
                                        <p:tgtEl>
                                          <p:spTgt spid="8"/>
                                        </p:tgtEl>
                                        <p:attrNameLst>
                                          <p:attrName>fill.type</p:attrName>
                                        </p:attrNameLst>
                                      </p:cBhvr>
                                      <p:to>
                                        <p:strVal val="solid"/>
                                      </p:to>
                                    </p:set>
                                    <p:set>
                                      <p:cBhvr>
                                        <p:cTn id="88" dur="500" autoRev="1" fill="remove"/>
                                        <p:tgtEl>
                                          <p:spTgt spid="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5" grpId="0"/>
      <p:bldP spid="29" grpId="0"/>
      <p:bldP spid="31" grpId="0"/>
      <p:bldP spid="37" grpId="0"/>
      <p:bldP spid="42" grpId="0" animBg="1"/>
      <p:bldP spid="5" grpId="0" animBg="1"/>
      <p:bldP spid="6" grpId="0"/>
      <p:bldP spid="26" grpId="0"/>
      <p:bldP spid="27" grpId="0"/>
      <p:bldP spid="8" grpId="0" animBg="1"/>
      <p:bldP spid="8"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D349D1D8-A904-49F4-80F6-FF20DF939E4E}">
  <we:reference id="wa104178141" version="2.0.9.0" store="en-US" storeType="OMEX"/>
  <we:alternateReferences>
    <we:reference id="WA104178141" version="2.0.9.0" store="WA10417814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3309</TotalTime>
  <Words>1178</Words>
  <Application>Microsoft Office PowerPoint</Application>
  <PresentationFormat>Widescreen</PresentationFormat>
  <Paragraphs>164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Cambria Math</vt:lpstr>
      <vt:lpstr>Times New Roman</vt:lpstr>
      <vt:lpstr>Office Theme</vt:lpstr>
      <vt:lpstr>Uniform Circular Motion</vt:lpstr>
      <vt:lpstr>Uniform Circular Motion: What is it?</vt:lpstr>
      <vt:lpstr>Circular Motion – Instantaneous Velocity</vt:lpstr>
      <vt:lpstr>Circular Motion – Centripetal Acceleration (ac)</vt:lpstr>
      <vt:lpstr>The Proof of why a_c=v^2/r</vt:lpstr>
      <vt:lpstr>The Proof of why a_c=v^2/r</vt:lpstr>
      <vt:lpstr>The Proof of why a_c=v^2/r</vt:lpstr>
      <vt:lpstr>The Proof of why a_c=v^2/r</vt:lpstr>
      <vt:lpstr>The Proof of why a_c=v^2/r</vt:lpstr>
      <vt:lpstr>The Proof of why a_c=v^2/r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Dimensional Motion</dc:title>
  <dc:creator>Charlie Ropes</dc:creator>
  <cp:lastModifiedBy>Charlie Ropes</cp:lastModifiedBy>
  <cp:revision>116</cp:revision>
  <dcterms:created xsi:type="dcterms:W3CDTF">2016-08-22T20:47:36Z</dcterms:created>
  <dcterms:modified xsi:type="dcterms:W3CDTF">2020-12-03T02:01:56Z</dcterms:modified>
</cp:coreProperties>
</file>